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7" r:id="rId3"/>
    <p:sldId id="275" r:id="rId4"/>
    <p:sldId id="280" r:id="rId5"/>
    <p:sldId id="281" r:id="rId6"/>
    <p:sldId id="282" r:id="rId7"/>
    <p:sldId id="283" r:id="rId8"/>
    <p:sldId id="284" r:id="rId9"/>
    <p:sldId id="286" r:id="rId10"/>
    <p:sldId id="257" r:id="rId11"/>
    <p:sldId id="287" r:id="rId12"/>
    <p:sldId id="258" r:id="rId13"/>
    <p:sldId id="260" r:id="rId14"/>
    <p:sldId id="259" r:id="rId15"/>
    <p:sldId id="288" r:id="rId16"/>
    <p:sldId id="289" r:id="rId17"/>
    <p:sldId id="263" r:id="rId18"/>
    <p:sldId id="267" r:id="rId19"/>
    <p:sldId id="264" r:id="rId20"/>
    <p:sldId id="262" r:id="rId21"/>
    <p:sldId id="261" r:id="rId22"/>
    <p:sldId id="265" r:id="rId23"/>
    <p:sldId id="268" r:id="rId24"/>
    <p:sldId id="269" r:id="rId25"/>
    <p:sldId id="266" r:id="rId26"/>
    <p:sldId id="270" r:id="rId27"/>
    <p:sldId id="272" r:id="rId28"/>
    <p:sldId id="271" r:id="rId29"/>
    <p:sldId id="273" r:id="rId30"/>
    <p:sldId id="274"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D14F6-2BD8-4580-BFFC-958473E4CCA0}" type="datetimeFigureOut">
              <a:rPr lang="en-US" smtClean="0"/>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CBACA5-6FD2-4CBA-A114-2F7E6D92BBC1}" type="slidenum">
              <a:rPr lang="en-US" smtClean="0"/>
              <a:t>‹#›</a:t>
            </a:fld>
            <a:endParaRPr lang="en-US"/>
          </a:p>
        </p:txBody>
      </p:sp>
    </p:spTree>
    <p:extLst>
      <p:ext uri="{BB962C8B-B14F-4D97-AF65-F5344CB8AC3E}">
        <p14:creationId xmlns:p14="http://schemas.microsoft.com/office/powerpoint/2010/main" val="68225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CBACA5-6FD2-4CBA-A114-2F7E6D92BBC1}" type="slidenum">
              <a:rPr lang="en-US" smtClean="0"/>
              <a:t>15</a:t>
            </a:fld>
            <a:endParaRPr lang="en-US"/>
          </a:p>
        </p:txBody>
      </p:sp>
    </p:spTree>
    <p:extLst>
      <p:ext uri="{BB962C8B-B14F-4D97-AF65-F5344CB8AC3E}">
        <p14:creationId xmlns:p14="http://schemas.microsoft.com/office/powerpoint/2010/main" val="424097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254061"/>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1 </a:t>
            </a:r>
            <a:r>
              <a:rPr lang="en-GB" dirty="0" err="1" smtClean="0">
                <a:latin typeface="Arial" charset="0"/>
                <a:ea typeface="Gothic" charset="0"/>
                <a:cs typeface="Gothic" charset="0"/>
              </a:rPr>
              <a:t>Enrollment</a:t>
            </a:r>
            <a:r>
              <a:rPr lang="en-GB" dirty="0" smtClean="0">
                <a:latin typeface="Arial" charset="0"/>
                <a:ea typeface="Gothic" charset="0"/>
                <a:cs typeface="Gothic" charset="0"/>
              </a:rPr>
              <a:t> and Outcomes. Among patients who discontinued participation in the study, in the </a:t>
            </a:r>
            <a:r>
              <a:rPr lang="en-GB" dirty="0" err="1" smtClean="0">
                <a:latin typeface="Arial" charset="0"/>
                <a:ea typeface="Gothic" charset="0"/>
                <a:cs typeface="Gothic" charset="0"/>
              </a:rPr>
              <a:t>cinacalcet</a:t>
            </a:r>
            <a:r>
              <a:rPr lang="en-GB" dirty="0" smtClean="0">
                <a:latin typeface="Arial" charset="0"/>
                <a:ea typeface="Gothic" charset="0"/>
                <a:cs typeface="Gothic" charset="0"/>
              </a:rPr>
              <a:t> group, 28 deaths were reported in a search of vital status, and 37 patients had unknown vital status at the time of study termination. In the placebo group, 34 deaths were reported in a search of vital status, and 43 patients had unknown vital status at study termination. PTH denotes parathyroid hormone.</a:t>
            </a:r>
            <a:endParaRPr lang="en-GB" dirty="0">
              <a:latin typeface="Arial" charset="0"/>
              <a:ea typeface="Gothic" charset="0"/>
              <a:cs typeface="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895758"/>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2 Cumulative Incidence of Study-Drug Discontinuation in the As-Treated Population. Shown are Kaplan–Meier curves comparing </a:t>
            </a:r>
            <a:r>
              <a:rPr lang="en-GB" dirty="0" err="1" smtClean="0">
                <a:latin typeface="Arial" charset="0"/>
                <a:ea typeface="Gothic" charset="0"/>
                <a:cs typeface="Gothic" charset="0"/>
              </a:rPr>
              <a:t>cinacalcet</a:t>
            </a:r>
            <a:r>
              <a:rPr lang="en-GB" dirty="0" smtClean="0">
                <a:latin typeface="Arial" charset="0"/>
                <a:ea typeface="Gothic" charset="0"/>
                <a:cs typeface="Gothic" charset="0"/>
              </a:rPr>
              <a:t> with placebo with respect to the time to discontinuation of a study drug for protocol-specified reasons (Panel A) and non–protocol-specified reasons (Panel B).</a:t>
            </a:r>
            <a:endParaRPr lang="en-GB" dirty="0">
              <a:latin typeface="Arial" charset="0"/>
              <a:ea typeface="Gothic" charset="0"/>
              <a:cs typeface="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79152"/>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Table 1 Characteristics of the Patients at Baseline.</a:t>
            </a:r>
            <a:endParaRPr lang="en-GB" dirty="0">
              <a:latin typeface="Arial" charset="0"/>
              <a:ea typeface="Gothic" charset="0"/>
              <a:cs typeface="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254061"/>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3 Intention-to-Treat Analysis of the Primary Composite Outcome and Its Components. Shown are Kaplan–Meier curves comparing </a:t>
            </a:r>
            <a:r>
              <a:rPr lang="en-GB" dirty="0" err="1" smtClean="0">
                <a:latin typeface="Arial" charset="0"/>
                <a:ea typeface="Gothic" charset="0"/>
                <a:cs typeface="Gothic" charset="0"/>
              </a:rPr>
              <a:t>cinacalcet</a:t>
            </a:r>
            <a:r>
              <a:rPr lang="en-GB" dirty="0" smtClean="0">
                <a:latin typeface="Arial" charset="0"/>
                <a:ea typeface="Gothic" charset="0"/>
                <a:cs typeface="Gothic" charset="0"/>
              </a:rPr>
              <a:t> with placebo for the time to the first primary composite outcome (Panel A), death (Panel B), first myocardial infarction (Panel C), first hospitalization for unstable angina (Panel D), first episode of heart failure (Panel E), and first episode of a peripheral vascular event (Panel F).</a:t>
            </a:r>
            <a:endParaRPr lang="en-GB" dirty="0">
              <a:latin typeface="Arial" charset="0"/>
              <a:ea typeface="Gothic" charset="0"/>
              <a:cs typeface="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254061"/>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4 Lag-Censoring Analysis of the Primary Composite Outcome and Its Components. Shown are Kaplan–Meier curves comparing </a:t>
            </a:r>
            <a:r>
              <a:rPr lang="en-GB" dirty="0" err="1" smtClean="0">
                <a:latin typeface="Arial" charset="0"/>
                <a:ea typeface="Gothic" charset="0"/>
                <a:cs typeface="Gothic" charset="0"/>
              </a:rPr>
              <a:t>cinacalcet</a:t>
            </a:r>
            <a:r>
              <a:rPr lang="en-GB" dirty="0" smtClean="0">
                <a:latin typeface="Arial" charset="0"/>
                <a:ea typeface="Gothic" charset="0"/>
                <a:cs typeface="Gothic" charset="0"/>
              </a:rPr>
              <a:t> with placebo for the time to the first primary composite outcome (Panel A), death (Panel B), first myocardial infarction (Panel C), first hospitalization for unstable angina (Panel D), first episode of heart failure (Panel E), and first episode of a peripheral vascular event (Panel F).</a:t>
            </a:r>
            <a:endParaRPr lang="en-GB" dirty="0">
              <a:latin typeface="Arial" charset="0"/>
              <a:ea typeface="Gothic" charset="0"/>
              <a:cs typeface="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79152"/>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Table 2 Adverse Events.</a:t>
            </a:r>
            <a:endParaRPr lang="en-GB" dirty="0">
              <a:latin typeface="Arial" charset="0"/>
              <a:ea typeface="Gothic" charset="0"/>
              <a:cs typeface="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CBACA5-6FD2-4CBA-A114-2F7E6D92BBC1}" type="slidenum">
              <a:rPr lang="en-US" smtClean="0"/>
              <a:t>28</a:t>
            </a:fld>
            <a:endParaRPr lang="en-US"/>
          </a:p>
        </p:txBody>
      </p:sp>
    </p:spTree>
    <p:extLst>
      <p:ext uri="{BB962C8B-B14F-4D97-AF65-F5344CB8AC3E}">
        <p14:creationId xmlns:p14="http://schemas.microsoft.com/office/powerpoint/2010/main" val="159726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C99D2E-D763-40E5-91EE-97F6DDFE8846}"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D73-C16B-4B33-B6BA-DB8492C7177F}" type="slidenum">
              <a:rPr lang="en-US" smtClean="0"/>
              <a:t>‹#›</a:t>
            </a:fld>
            <a:endParaRPr lang="en-US"/>
          </a:p>
        </p:txBody>
      </p:sp>
    </p:spTree>
    <p:extLst>
      <p:ext uri="{BB962C8B-B14F-4D97-AF65-F5344CB8AC3E}">
        <p14:creationId xmlns:p14="http://schemas.microsoft.com/office/powerpoint/2010/main" val="311256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99D2E-D763-40E5-91EE-97F6DDFE8846}"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D73-C16B-4B33-B6BA-DB8492C7177F}" type="slidenum">
              <a:rPr lang="en-US" smtClean="0"/>
              <a:t>‹#›</a:t>
            </a:fld>
            <a:endParaRPr lang="en-US"/>
          </a:p>
        </p:txBody>
      </p:sp>
    </p:spTree>
    <p:extLst>
      <p:ext uri="{BB962C8B-B14F-4D97-AF65-F5344CB8AC3E}">
        <p14:creationId xmlns:p14="http://schemas.microsoft.com/office/powerpoint/2010/main" val="189698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99D2E-D763-40E5-91EE-97F6DDFE8846}"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D73-C16B-4B33-B6BA-DB8492C7177F}" type="slidenum">
              <a:rPr lang="en-US" smtClean="0"/>
              <a:t>‹#›</a:t>
            </a:fld>
            <a:endParaRPr lang="en-US"/>
          </a:p>
        </p:txBody>
      </p:sp>
    </p:spTree>
    <p:extLst>
      <p:ext uri="{BB962C8B-B14F-4D97-AF65-F5344CB8AC3E}">
        <p14:creationId xmlns:p14="http://schemas.microsoft.com/office/powerpoint/2010/main" val="217453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99D2E-D763-40E5-91EE-97F6DDFE8846}"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D73-C16B-4B33-B6BA-DB8492C7177F}" type="slidenum">
              <a:rPr lang="en-US" smtClean="0"/>
              <a:t>‹#›</a:t>
            </a:fld>
            <a:endParaRPr lang="en-US"/>
          </a:p>
        </p:txBody>
      </p:sp>
    </p:spTree>
    <p:extLst>
      <p:ext uri="{BB962C8B-B14F-4D97-AF65-F5344CB8AC3E}">
        <p14:creationId xmlns:p14="http://schemas.microsoft.com/office/powerpoint/2010/main" val="134257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C99D2E-D763-40E5-91EE-97F6DDFE8846}"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D73-C16B-4B33-B6BA-DB8492C7177F}" type="slidenum">
              <a:rPr lang="en-US" smtClean="0"/>
              <a:t>‹#›</a:t>
            </a:fld>
            <a:endParaRPr lang="en-US"/>
          </a:p>
        </p:txBody>
      </p:sp>
    </p:spTree>
    <p:extLst>
      <p:ext uri="{BB962C8B-B14F-4D97-AF65-F5344CB8AC3E}">
        <p14:creationId xmlns:p14="http://schemas.microsoft.com/office/powerpoint/2010/main" val="86978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C99D2E-D763-40E5-91EE-97F6DDFE8846}"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FD73-C16B-4B33-B6BA-DB8492C7177F}" type="slidenum">
              <a:rPr lang="en-US" smtClean="0"/>
              <a:t>‹#›</a:t>
            </a:fld>
            <a:endParaRPr lang="en-US"/>
          </a:p>
        </p:txBody>
      </p:sp>
    </p:spTree>
    <p:extLst>
      <p:ext uri="{BB962C8B-B14F-4D97-AF65-F5344CB8AC3E}">
        <p14:creationId xmlns:p14="http://schemas.microsoft.com/office/powerpoint/2010/main" val="378698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C99D2E-D763-40E5-91EE-97F6DDFE8846}" type="datetimeFigureOut">
              <a:rPr lang="en-US" smtClean="0"/>
              <a:t>10/22/2013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8FD73-C16B-4B33-B6BA-DB8492C7177F}" type="slidenum">
              <a:rPr lang="en-US" smtClean="0"/>
              <a:t>‹#›</a:t>
            </a:fld>
            <a:endParaRPr lang="en-US"/>
          </a:p>
        </p:txBody>
      </p:sp>
    </p:spTree>
    <p:extLst>
      <p:ext uri="{BB962C8B-B14F-4D97-AF65-F5344CB8AC3E}">
        <p14:creationId xmlns:p14="http://schemas.microsoft.com/office/powerpoint/2010/main" val="78895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C99D2E-D763-40E5-91EE-97F6DDFE8846}" type="datetimeFigureOut">
              <a:rPr lang="en-US" smtClean="0"/>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8FD73-C16B-4B33-B6BA-DB8492C7177F}" type="slidenum">
              <a:rPr lang="en-US" smtClean="0"/>
              <a:t>‹#›</a:t>
            </a:fld>
            <a:endParaRPr lang="en-US"/>
          </a:p>
        </p:txBody>
      </p:sp>
    </p:spTree>
    <p:extLst>
      <p:ext uri="{BB962C8B-B14F-4D97-AF65-F5344CB8AC3E}">
        <p14:creationId xmlns:p14="http://schemas.microsoft.com/office/powerpoint/2010/main" val="149953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99D2E-D763-40E5-91EE-97F6DDFE8846}" type="datetimeFigureOut">
              <a:rPr lang="en-US" smtClean="0"/>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8FD73-C16B-4B33-B6BA-DB8492C7177F}" type="slidenum">
              <a:rPr lang="en-US" smtClean="0"/>
              <a:t>‹#›</a:t>
            </a:fld>
            <a:endParaRPr lang="en-US"/>
          </a:p>
        </p:txBody>
      </p:sp>
    </p:spTree>
    <p:extLst>
      <p:ext uri="{BB962C8B-B14F-4D97-AF65-F5344CB8AC3E}">
        <p14:creationId xmlns:p14="http://schemas.microsoft.com/office/powerpoint/2010/main" val="310550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99D2E-D763-40E5-91EE-97F6DDFE8846}"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FD73-C16B-4B33-B6BA-DB8492C7177F}" type="slidenum">
              <a:rPr lang="en-US" smtClean="0"/>
              <a:t>‹#›</a:t>
            </a:fld>
            <a:endParaRPr lang="en-US"/>
          </a:p>
        </p:txBody>
      </p:sp>
    </p:spTree>
    <p:extLst>
      <p:ext uri="{BB962C8B-B14F-4D97-AF65-F5344CB8AC3E}">
        <p14:creationId xmlns:p14="http://schemas.microsoft.com/office/powerpoint/2010/main" val="202753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99D2E-D763-40E5-91EE-97F6DDFE8846}"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FD73-C16B-4B33-B6BA-DB8492C7177F}" type="slidenum">
              <a:rPr lang="en-US" smtClean="0"/>
              <a:t>‹#›</a:t>
            </a:fld>
            <a:endParaRPr lang="en-US"/>
          </a:p>
        </p:txBody>
      </p:sp>
    </p:spTree>
    <p:extLst>
      <p:ext uri="{BB962C8B-B14F-4D97-AF65-F5344CB8AC3E}">
        <p14:creationId xmlns:p14="http://schemas.microsoft.com/office/powerpoint/2010/main" val="403182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99D2E-D763-40E5-91EE-97F6DDFE8846}" type="datetimeFigureOut">
              <a:rPr lang="en-US" smtClean="0"/>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8FD73-C16B-4B33-B6BA-DB8492C7177F}" type="slidenum">
              <a:rPr lang="en-US" smtClean="0"/>
              <a:t>‹#›</a:t>
            </a:fld>
            <a:endParaRPr lang="en-US"/>
          </a:p>
        </p:txBody>
      </p:sp>
    </p:spTree>
    <p:extLst>
      <p:ext uri="{BB962C8B-B14F-4D97-AF65-F5344CB8AC3E}">
        <p14:creationId xmlns:p14="http://schemas.microsoft.com/office/powerpoint/2010/main" val="211041018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523999"/>
          </a:xfrm>
        </p:spPr>
        <p:txBody>
          <a:bodyPr/>
          <a:lstStyle/>
          <a:p>
            <a:r>
              <a:rPr lang="en-US" b="1" cap="small" dirty="0" smtClean="0">
                <a:solidFill>
                  <a:srgbClr val="FFFF00"/>
                </a:solidFill>
              </a:rPr>
              <a:t>Journal Club</a:t>
            </a:r>
            <a:endParaRPr lang="en-US" b="1" cap="small" dirty="0">
              <a:solidFill>
                <a:srgbClr val="FFFF00"/>
              </a:solidFill>
            </a:endParaRPr>
          </a:p>
        </p:txBody>
      </p:sp>
      <p:sp>
        <p:nvSpPr>
          <p:cNvPr id="3" name="Subtitle 2"/>
          <p:cNvSpPr>
            <a:spLocks noGrp="1"/>
          </p:cNvSpPr>
          <p:nvPr>
            <p:ph type="subTitle" idx="1"/>
          </p:nvPr>
        </p:nvSpPr>
        <p:spPr>
          <a:xfrm>
            <a:off x="1447800" y="2169111"/>
            <a:ext cx="6400800" cy="2895600"/>
          </a:xfrm>
        </p:spPr>
        <p:txBody>
          <a:bodyPr/>
          <a:lstStyle/>
          <a:p>
            <a:r>
              <a:rPr lang="en-US" b="1" i="1" dirty="0" err="1" smtClean="0">
                <a:solidFill>
                  <a:srgbClr val="FF0000"/>
                </a:solidFill>
              </a:rPr>
              <a:t>EV</a:t>
            </a:r>
            <a:r>
              <a:rPr lang="en-US" i="1" dirty="0" err="1" smtClean="0"/>
              <a:t>aluation</a:t>
            </a:r>
            <a:r>
              <a:rPr lang="en-US" b="1" i="1" dirty="0" smtClean="0"/>
              <a:t> </a:t>
            </a:r>
            <a:r>
              <a:rPr lang="en-US" b="1" i="1" dirty="0">
                <a:solidFill>
                  <a:srgbClr val="FF0000"/>
                </a:solidFill>
              </a:rPr>
              <a:t>O</a:t>
            </a:r>
            <a:r>
              <a:rPr lang="en-US" i="1" dirty="0"/>
              <a:t>f</a:t>
            </a:r>
            <a:r>
              <a:rPr lang="en-US" b="1" i="1" dirty="0"/>
              <a:t> </a:t>
            </a:r>
            <a:r>
              <a:rPr lang="en-US" i="1" dirty="0"/>
              <a:t>Cinacalcet</a:t>
            </a:r>
            <a:r>
              <a:rPr lang="en-US" b="1" i="1" dirty="0"/>
              <a:t> </a:t>
            </a:r>
            <a:r>
              <a:rPr lang="en-US" i="1" dirty="0" err="1"/>
              <a:t>HCl</a:t>
            </a:r>
            <a:r>
              <a:rPr lang="en-US" i="1" dirty="0"/>
              <a:t> Therapy to</a:t>
            </a:r>
            <a:r>
              <a:rPr lang="en-US" b="1" i="1" dirty="0"/>
              <a:t> </a:t>
            </a:r>
            <a:r>
              <a:rPr lang="en-US" b="1" i="1" dirty="0">
                <a:solidFill>
                  <a:srgbClr val="FF0000"/>
                </a:solidFill>
              </a:rPr>
              <a:t>L</a:t>
            </a:r>
            <a:r>
              <a:rPr lang="en-US" i="1" dirty="0"/>
              <a:t>ower</a:t>
            </a:r>
            <a:r>
              <a:rPr lang="en-US" b="1" i="1" dirty="0"/>
              <a:t> </a:t>
            </a:r>
            <a:r>
              <a:rPr lang="en-US" i="1" dirty="0" err="1"/>
              <a:t>Cardio</a:t>
            </a:r>
            <a:r>
              <a:rPr lang="en-US" i="1" dirty="0" err="1">
                <a:solidFill>
                  <a:srgbClr val="FF0000"/>
                </a:solidFill>
              </a:rPr>
              <a:t>V</a:t>
            </a:r>
            <a:r>
              <a:rPr lang="en-US" i="1" dirty="0" err="1"/>
              <a:t>ascular</a:t>
            </a:r>
            <a:endParaRPr lang="en-US" i="1" dirty="0"/>
          </a:p>
          <a:p>
            <a:r>
              <a:rPr lang="en-US" b="1" i="1" dirty="0">
                <a:solidFill>
                  <a:srgbClr val="FF0000"/>
                </a:solidFill>
              </a:rPr>
              <a:t>E</a:t>
            </a:r>
            <a:r>
              <a:rPr lang="en-US" i="1" dirty="0"/>
              <a:t>vents</a:t>
            </a:r>
            <a:r>
              <a:rPr lang="en-US" b="1" i="1" dirty="0"/>
              <a:t> </a:t>
            </a:r>
            <a:r>
              <a:rPr lang="en-US" b="1" i="1" dirty="0" smtClean="0"/>
              <a:t>– EVOLVE</a:t>
            </a:r>
          </a:p>
          <a:p>
            <a:r>
              <a:rPr lang="en-US" sz="1400" dirty="0" smtClean="0"/>
              <a:t>NEJM Dec 2012</a:t>
            </a:r>
            <a:endParaRPr lang="en-US" sz="1400" dirty="0"/>
          </a:p>
        </p:txBody>
      </p:sp>
      <p:sp>
        <p:nvSpPr>
          <p:cNvPr id="4" name="TextBox 3"/>
          <p:cNvSpPr txBox="1"/>
          <p:nvPr/>
        </p:nvSpPr>
        <p:spPr>
          <a:xfrm>
            <a:off x="1119094" y="5172670"/>
            <a:ext cx="6958106" cy="923330"/>
          </a:xfrm>
          <a:prstGeom prst="rect">
            <a:avLst/>
          </a:prstGeom>
          <a:noFill/>
        </p:spPr>
        <p:txBody>
          <a:bodyPr wrap="square" rtlCol="0">
            <a:spAutoFit/>
          </a:bodyPr>
          <a:lstStyle/>
          <a:p>
            <a:pPr algn="ctr"/>
            <a:r>
              <a:rPr lang="en-US" dirty="0" smtClean="0"/>
              <a:t>Yuvaraj Thangaraj, M.D.</a:t>
            </a:r>
          </a:p>
          <a:p>
            <a:pPr algn="ctr"/>
            <a:r>
              <a:rPr lang="en-US" dirty="0" smtClean="0"/>
              <a:t>Nephrology Fellow</a:t>
            </a:r>
          </a:p>
          <a:p>
            <a:pPr algn="ctr"/>
            <a:r>
              <a:rPr lang="en-US" dirty="0" smtClean="0"/>
              <a:t>Division of </a:t>
            </a:r>
            <a:r>
              <a:rPr lang="en-US" dirty="0" err="1" smtClean="0"/>
              <a:t>Nehrology</a:t>
            </a:r>
            <a:r>
              <a:rPr lang="en-US" dirty="0" smtClean="0"/>
              <a:t>, Hypertension and Renal Transplantation</a:t>
            </a:r>
            <a:endParaRPr lang="en-US" dirty="0"/>
          </a:p>
        </p:txBody>
      </p:sp>
    </p:spTree>
    <p:extLst>
      <p:ext uri="{BB962C8B-B14F-4D97-AF65-F5344CB8AC3E}">
        <p14:creationId xmlns:p14="http://schemas.microsoft.com/office/powerpoint/2010/main" val="1002417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427982"/>
            <a:ext cx="1822063" cy="1077218"/>
          </a:xfrm>
          <a:prstGeom prst="rect">
            <a:avLst/>
          </a:prstGeom>
          <a:noFill/>
        </p:spPr>
        <p:txBody>
          <a:bodyPr wrap="square" rtlCol="0">
            <a:spAutoFit/>
          </a:bodyPr>
          <a:lstStyle/>
          <a:p>
            <a:r>
              <a:rPr lang="en-US" sz="2800" b="1" dirty="0" smtClean="0">
                <a:solidFill>
                  <a:srgbClr val="FFFF00"/>
                </a:solidFill>
              </a:rPr>
              <a:t>Objective</a:t>
            </a:r>
          </a:p>
          <a:p>
            <a:endParaRPr lang="en-US" dirty="0">
              <a:solidFill>
                <a:srgbClr val="FFFF00"/>
              </a:solidFill>
            </a:endParaRPr>
          </a:p>
          <a:p>
            <a:endParaRPr lang="en-US" dirty="0">
              <a:solidFill>
                <a:srgbClr val="FFFF00"/>
              </a:solidFill>
            </a:endParaRPr>
          </a:p>
        </p:txBody>
      </p:sp>
      <p:sp>
        <p:nvSpPr>
          <p:cNvPr id="3" name="TextBox 2"/>
          <p:cNvSpPr txBox="1"/>
          <p:nvPr/>
        </p:nvSpPr>
        <p:spPr>
          <a:xfrm>
            <a:off x="457200" y="3143072"/>
            <a:ext cx="8534400" cy="1200328"/>
          </a:xfrm>
          <a:prstGeom prst="rect">
            <a:avLst/>
          </a:prstGeom>
          <a:noFill/>
        </p:spPr>
        <p:txBody>
          <a:bodyPr wrap="square" rtlCol="0">
            <a:spAutoFit/>
          </a:bodyPr>
          <a:lstStyle/>
          <a:p>
            <a:pPr algn="just"/>
            <a:r>
              <a:rPr lang="en-US" sz="2400" dirty="0" smtClean="0"/>
              <a:t>To test the hypothesis that treatment with Cinacalcet would reduce the risks of death and non fatal Cardiovascular events among patients with secondary  hyperparathyroidism</a:t>
            </a:r>
            <a:endParaRPr lang="en-US" sz="2400" dirty="0"/>
          </a:p>
        </p:txBody>
      </p:sp>
      <p:sp>
        <p:nvSpPr>
          <p:cNvPr id="4" name="Rectangle 3"/>
          <p:cNvSpPr/>
          <p:nvPr/>
        </p:nvSpPr>
        <p:spPr>
          <a:xfrm>
            <a:off x="228600" y="762000"/>
            <a:ext cx="8763000" cy="954107"/>
          </a:xfrm>
          <a:prstGeom prst="rect">
            <a:avLst/>
          </a:prstGeom>
        </p:spPr>
        <p:txBody>
          <a:bodyPr wrap="square">
            <a:spAutoFit/>
          </a:bodyPr>
          <a:lstStyle/>
          <a:p>
            <a:pPr algn="ctr"/>
            <a:r>
              <a:rPr lang="en-US" sz="2800" b="1" i="1" dirty="0" err="1"/>
              <a:t>EV</a:t>
            </a:r>
            <a:r>
              <a:rPr lang="en-US" sz="2800" i="1" dirty="0" err="1"/>
              <a:t>aluation</a:t>
            </a:r>
            <a:r>
              <a:rPr lang="en-US" sz="2800" b="1" i="1" dirty="0"/>
              <a:t> O</a:t>
            </a:r>
            <a:r>
              <a:rPr lang="en-US" sz="2800" i="1" dirty="0"/>
              <a:t>f</a:t>
            </a:r>
            <a:r>
              <a:rPr lang="en-US" sz="2800" b="1" i="1" dirty="0"/>
              <a:t> </a:t>
            </a:r>
            <a:r>
              <a:rPr lang="en-US" sz="2800" i="1" dirty="0" err="1"/>
              <a:t>Cinacalcet</a:t>
            </a:r>
            <a:r>
              <a:rPr lang="en-US" sz="2800" b="1" i="1" dirty="0"/>
              <a:t> </a:t>
            </a:r>
            <a:r>
              <a:rPr lang="en-US" sz="2800" i="1" dirty="0" err="1"/>
              <a:t>HCl</a:t>
            </a:r>
            <a:r>
              <a:rPr lang="en-US" sz="2800" i="1" dirty="0"/>
              <a:t> Therapy to</a:t>
            </a:r>
            <a:r>
              <a:rPr lang="en-US" sz="2800" b="1" i="1" dirty="0"/>
              <a:t> L</a:t>
            </a:r>
            <a:r>
              <a:rPr lang="en-US" sz="2800" i="1" dirty="0"/>
              <a:t>ower</a:t>
            </a:r>
            <a:r>
              <a:rPr lang="en-US" sz="2800" b="1" i="1" dirty="0"/>
              <a:t> </a:t>
            </a:r>
            <a:r>
              <a:rPr lang="en-US" sz="2800" i="1" dirty="0" err="1" smtClean="0"/>
              <a:t>Cardio</a:t>
            </a:r>
            <a:r>
              <a:rPr lang="en-US" sz="2800" b="1" i="1" dirty="0" err="1" smtClean="0"/>
              <a:t>V</a:t>
            </a:r>
            <a:r>
              <a:rPr lang="en-US" sz="2800" i="1" dirty="0" err="1" smtClean="0"/>
              <a:t>ascular</a:t>
            </a:r>
            <a:r>
              <a:rPr lang="en-US" sz="2800" i="1" dirty="0" smtClean="0"/>
              <a:t> </a:t>
            </a:r>
            <a:r>
              <a:rPr lang="en-US" sz="2800" b="1" i="1" dirty="0" smtClean="0"/>
              <a:t>E</a:t>
            </a:r>
            <a:r>
              <a:rPr lang="en-US" sz="2800" i="1" dirty="0" smtClean="0"/>
              <a:t>vents</a:t>
            </a:r>
            <a:r>
              <a:rPr lang="en-US" sz="2800" b="1" i="1" dirty="0" smtClean="0"/>
              <a:t> </a:t>
            </a:r>
            <a:r>
              <a:rPr lang="en-US" sz="2800" b="1" i="1" dirty="0"/>
              <a:t>– EVOLVE</a:t>
            </a:r>
          </a:p>
        </p:txBody>
      </p:sp>
    </p:spTree>
    <p:extLst>
      <p:ext uri="{BB962C8B-B14F-4D97-AF65-F5344CB8AC3E}">
        <p14:creationId xmlns:p14="http://schemas.microsoft.com/office/powerpoint/2010/main" val="1442144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43000"/>
            <a:ext cx="8301247" cy="3231654"/>
          </a:xfrm>
          <a:prstGeom prst="rect">
            <a:avLst/>
          </a:prstGeom>
          <a:noFill/>
        </p:spPr>
        <p:txBody>
          <a:bodyPr wrap="none" rtlCol="0">
            <a:spAutoFit/>
          </a:bodyPr>
          <a:lstStyle/>
          <a:p>
            <a:r>
              <a:rPr lang="en-US" sz="2400" b="1" dirty="0" smtClean="0">
                <a:solidFill>
                  <a:srgbClr val="FFFF00"/>
                </a:solidFill>
              </a:rPr>
              <a:t>Study </a:t>
            </a:r>
            <a:r>
              <a:rPr lang="en-US" sz="2400" b="1" dirty="0" smtClean="0">
                <a:solidFill>
                  <a:srgbClr val="FFFF00"/>
                </a:solidFill>
              </a:rPr>
              <a:t>Oversight</a:t>
            </a:r>
            <a:endParaRPr lang="en-US" sz="2400" b="1" dirty="0" smtClean="0">
              <a:solidFill>
                <a:srgbClr val="FFFF00"/>
              </a:solidFill>
            </a:endParaRPr>
          </a:p>
          <a:p>
            <a:endParaRPr lang="en-US" dirty="0"/>
          </a:p>
          <a:p>
            <a:pPr marL="285750" indent="-285750">
              <a:buFont typeface="Wingdings" charset="2"/>
              <a:buChar char="Ø"/>
            </a:pPr>
            <a:r>
              <a:rPr lang="en-US" dirty="0" smtClean="0"/>
              <a:t>The study was sponsored by Amgen</a:t>
            </a:r>
          </a:p>
          <a:p>
            <a:pPr marL="285750" indent="-285750">
              <a:buFont typeface="Wingdings" charset="2"/>
              <a:buChar char="Ø"/>
            </a:pPr>
            <a:endParaRPr lang="en-US" dirty="0"/>
          </a:p>
          <a:p>
            <a:pPr marL="285750" indent="-285750">
              <a:buFont typeface="Wingdings" charset="2"/>
              <a:buChar char="Ø"/>
            </a:pPr>
            <a:r>
              <a:rPr lang="en-US" dirty="0" smtClean="0"/>
              <a:t>Trial design and operation was supervised by executive committee led my </a:t>
            </a:r>
          </a:p>
          <a:p>
            <a:r>
              <a:rPr lang="en-US" dirty="0"/>
              <a:t> </a:t>
            </a:r>
            <a:r>
              <a:rPr lang="en-US" dirty="0" smtClean="0"/>
              <a:t>     academic investigators</a:t>
            </a:r>
          </a:p>
          <a:p>
            <a:pPr marL="285750" indent="-285750">
              <a:buFont typeface="Wingdings" charset="2"/>
              <a:buChar char="Ø"/>
            </a:pPr>
            <a:endParaRPr lang="en-US" dirty="0"/>
          </a:p>
          <a:p>
            <a:pPr marL="285750" indent="-285750">
              <a:buFont typeface="Wingdings" charset="2"/>
              <a:buChar char="Ø"/>
            </a:pPr>
            <a:r>
              <a:rPr lang="en-US" dirty="0" smtClean="0"/>
              <a:t>Safety data and interim analyses were monitored by independent data monitoring </a:t>
            </a:r>
          </a:p>
          <a:p>
            <a:r>
              <a:rPr lang="en-US" dirty="0" smtClean="0"/>
              <a:t>     Committee</a:t>
            </a:r>
          </a:p>
          <a:p>
            <a:pPr marL="285750" indent="-285750">
              <a:buFont typeface="Wingdings" charset="2"/>
              <a:buChar char="Ø"/>
            </a:pPr>
            <a:endParaRPr lang="en-US" dirty="0"/>
          </a:p>
          <a:p>
            <a:pPr marL="285750" indent="-285750">
              <a:buFont typeface="Wingdings" charset="2"/>
              <a:buChar char="Ø"/>
            </a:pPr>
            <a:r>
              <a:rPr lang="en-US" dirty="0" smtClean="0"/>
              <a:t>The statistical analysis were verified by independent statisticians at Frontier Science</a:t>
            </a:r>
            <a:endParaRPr lang="en-US" dirty="0"/>
          </a:p>
        </p:txBody>
      </p:sp>
    </p:spTree>
    <p:extLst>
      <p:ext uri="{BB962C8B-B14F-4D97-AF65-F5344CB8AC3E}">
        <p14:creationId xmlns:p14="http://schemas.microsoft.com/office/powerpoint/2010/main" val="2874032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1842171" cy="461665"/>
          </a:xfrm>
          <a:prstGeom prst="rect">
            <a:avLst/>
          </a:prstGeom>
          <a:noFill/>
        </p:spPr>
        <p:txBody>
          <a:bodyPr wrap="none" rtlCol="0">
            <a:spAutoFit/>
          </a:bodyPr>
          <a:lstStyle/>
          <a:p>
            <a:r>
              <a:rPr lang="en-US" sz="2400" b="1" dirty="0" smtClean="0">
                <a:solidFill>
                  <a:srgbClr val="FFFF00"/>
                </a:solidFill>
              </a:rPr>
              <a:t>Study Design</a:t>
            </a:r>
            <a:endParaRPr lang="en-US" sz="2400" b="1" dirty="0">
              <a:solidFill>
                <a:srgbClr val="FFFF00"/>
              </a:solidFill>
            </a:endParaRPr>
          </a:p>
        </p:txBody>
      </p:sp>
      <p:sp>
        <p:nvSpPr>
          <p:cNvPr id="3" name="TextBox 2"/>
          <p:cNvSpPr txBox="1"/>
          <p:nvPr/>
        </p:nvSpPr>
        <p:spPr>
          <a:xfrm>
            <a:off x="685800" y="1676400"/>
            <a:ext cx="8390794"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multicenter, randomized, prospective, double-blind, placebo controlled study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71628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728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609600"/>
            <a:ext cx="4953000" cy="1600200"/>
          </a:xfrm>
          <a:prstGeom prst="rect">
            <a:avLst/>
          </a:prstGeom>
          <a:solidFill>
            <a:schemeClr val="tx1"/>
          </a:solid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pitchFamily="34" charset="0"/>
                <a:cs typeface="Arial" pitchFamily="34" charset="0"/>
              </a:rPr>
              <a:t> 3883 adult patients undergoing HD</a:t>
            </a:r>
          </a:p>
          <a:p>
            <a:pPr algn="ctr"/>
            <a:endParaRPr lang="en-US" dirty="0">
              <a:solidFill>
                <a:schemeClr val="bg1"/>
              </a:solidFill>
              <a:latin typeface="Arial" pitchFamily="34" charset="0"/>
              <a:cs typeface="Arial" pitchFamily="34" charset="0"/>
            </a:endParaRPr>
          </a:p>
          <a:p>
            <a:pPr algn="ctr"/>
            <a:r>
              <a:rPr lang="en-US" dirty="0" smtClean="0">
                <a:solidFill>
                  <a:schemeClr val="bg1"/>
                </a:solidFill>
                <a:latin typeface="Arial" pitchFamily="34" charset="0"/>
                <a:cs typeface="Arial" pitchFamily="34" charset="0"/>
              </a:rPr>
              <a:t>(All patients were eligible to receive Conventional therapy including </a:t>
            </a:r>
            <a:r>
              <a:rPr lang="en-US" dirty="0" err="1" smtClean="0">
                <a:solidFill>
                  <a:schemeClr val="bg1"/>
                </a:solidFill>
                <a:latin typeface="Arial" pitchFamily="34" charset="0"/>
                <a:cs typeface="Arial" pitchFamily="34" charset="0"/>
              </a:rPr>
              <a:t>Phos</a:t>
            </a:r>
            <a:r>
              <a:rPr lang="en-US" dirty="0" smtClean="0">
                <a:solidFill>
                  <a:schemeClr val="bg1"/>
                </a:solidFill>
                <a:latin typeface="Arial" pitchFamily="34" charset="0"/>
                <a:cs typeface="Arial" pitchFamily="34" charset="0"/>
              </a:rPr>
              <a:t> binders , Vitamin D sterols, or both)</a:t>
            </a:r>
            <a:endParaRPr lang="en-US" dirty="0">
              <a:solidFill>
                <a:schemeClr val="bg1"/>
              </a:solidFill>
              <a:latin typeface="Arial" pitchFamily="34" charset="0"/>
              <a:cs typeface="Arial" pitchFamily="34" charset="0"/>
            </a:endParaRPr>
          </a:p>
        </p:txBody>
      </p:sp>
      <p:sp>
        <p:nvSpPr>
          <p:cNvPr id="3" name="Down Arrow 2"/>
          <p:cNvSpPr/>
          <p:nvPr/>
        </p:nvSpPr>
        <p:spPr>
          <a:xfrm rot="2199934">
            <a:off x="3352059" y="2250291"/>
            <a:ext cx="484632" cy="978408"/>
          </a:xfrm>
          <a:prstGeom prst="downArrow">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9696386">
            <a:off x="5021648" y="2243869"/>
            <a:ext cx="484632" cy="978408"/>
          </a:xfrm>
          <a:prstGeom prst="downArrow">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3276600"/>
            <a:ext cx="3048000" cy="21336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Cinacalcet 30 mg daily</a:t>
            </a:r>
          </a:p>
          <a:p>
            <a:pPr algn="ctr"/>
            <a:r>
              <a:rPr lang="en-US" dirty="0" smtClean="0">
                <a:solidFill>
                  <a:srgbClr val="000000"/>
                </a:solidFill>
              </a:rPr>
              <a:t>Patients were eligible for dose escalation once every 4 weeks during a 20 week escalation phase or every 8 week during follow-up</a:t>
            </a:r>
            <a:endParaRPr lang="en-US" dirty="0">
              <a:solidFill>
                <a:srgbClr val="000000"/>
              </a:solidFill>
            </a:endParaRPr>
          </a:p>
        </p:txBody>
      </p:sp>
      <p:sp>
        <p:nvSpPr>
          <p:cNvPr id="6" name="Rectangle 5"/>
          <p:cNvSpPr/>
          <p:nvPr/>
        </p:nvSpPr>
        <p:spPr>
          <a:xfrm>
            <a:off x="5181600" y="3352800"/>
            <a:ext cx="3276600" cy="21336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Placebo</a:t>
            </a:r>
          </a:p>
          <a:p>
            <a:pPr algn="ctr"/>
            <a:r>
              <a:rPr lang="en-US" dirty="0" smtClean="0">
                <a:solidFill>
                  <a:srgbClr val="000000"/>
                </a:solidFill>
              </a:rPr>
              <a:t>Patients were eligible for conventional therapy</a:t>
            </a:r>
            <a:endParaRPr lang="en-US" dirty="0">
              <a:solidFill>
                <a:srgbClr val="000000"/>
              </a:solidFill>
            </a:endParaRPr>
          </a:p>
        </p:txBody>
      </p:sp>
    </p:spTree>
    <p:extLst>
      <p:ext uri="{BB962C8B-B14F-4D97-AF65-F5344CB8AC3E}">
        <p14:creationId xmlns:p14="http://schemas.microsoft.com/office/powerpoint/2010/main" val="94528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3288253" cy="461665"/>
          </a:xfrm>
          <a:prstGeom prst="rect">
            <a:avLst/>
          </a:prstGeom>
          <a:noFill/>
        </p:spPr>
        <p:txBody>
          <a:bodyPr wrap="square" rtlCol="0">
            <a:spAutoFit/>
          </a:bodyPr>
          <a:lstStyle/>
          <a:p>
            <a:r>
              <a:rPr lang="en-US" sz="2400" b="1" dirty="0">
                <a:solidFill>
                  <a:srgbClr val="FFFF00"/>
                </a:solidFill>
              </a:rPr>
              <a:t>STUDY ENDPOINTS</a:t>
            </a:r>
            <a:endParaRPr lang="en-US" sz="2400" dirty="0">
              <a:solidFill>
                <a:srgbClr val="FFFF00"/>
              </a:solidFill>
            </a:endParaRPr>
          </a:p>
        </p:txBody>
      </p:sp>
      <p:sp>
        <p:nvSpPr>
          <p:cNvPr id="3" name="Rectangle 2"/>
          <p:cNvSpPr/>
          <p:nvPr/>
        </p:nvSpPr>
        <p:spPr>
          <a:xfrm>
            <a:off x="1143000" y="1668482"/>
            <a:ext cx="6477000" cy="4524316"/>
          </a:xfrm>
          <a:prstGeom prst="rect">
            <a:avLst/>
          </a:prstGeom>
        </p:spPr>
        <p:txBody>
          <a:bodyPr wrap="square">
            <a:spAutoFit/>
          </a:bodyPr>
          <a:lstStyle/>
          <a:p>
            <a:r>
              <a:rPr lang="en-US" b="1" dirty="0">
                <a:solidFill>
                  <a:srgbClr val="FFFF00"/>
                </a:solidFill>
              </a:rPr>
              <a:t>Primary </a:t>
            </a:r>
            <a:r>
              <a:rPr lang="en-US" b="1" dirty="0" smtClean="0">
                <a:solidFill>
                  <a:srgbClr val="FFFF00"/>
                </a:solidFill>
              </a:rPr>
              <a:t>Endpoint</a:t>
            </a:r>
          </a:p>
          <a:p>
            <a:endParaRPr lang="en-US" b="1" dirty="0"/>
          </a:p>
          <a:p>
            <a:r>
              <a:rPr lang="en-US" dirty="0" smtClean="0"/>
              <a:t> </a:t>
            </a:r>
            <a:r>
              <a:rPr lang="en-US" dirty="0"/>
              <a:t>Time to the composite event comprising all-cause mortality and </a:t>
            </a:r>
            <a:r>
              <a:rPr lang="en-US" dirty="0" smtClean="0"/>
              <a:t>non-fatal cardiovascular </a:t>
            </a:r>
            <a:r>
              <a:rPr lang="en-US" dirty="0"/>
              <a:t>events (MI, hospitalization for unstable angina, HF, or </a:t>
            </a:r>
            <a:r>
              <a:rPr lang="en-US" dirty="0" smtClean="0"/>
              <a:t>peripheral vascular </a:t>
            </a:r>
            <a:r>
              <a:rPr lang="en-US" dirty="0"/>
              <a:t>event</a:t>
            </a:r>
            <a:r>
              <a:rPr lang="en-US" dirty="0" smtClean="0"/>
              <a:t>)</a:t>
            </a:r>
          </a:p>
          <a:p>
            <a:endParaRPr lang="en-US" dirty="0"/>
          </a:p>
          <a:p>
            <a:r>
              <a:rPr lang="en-US" b="1" dirty="0" smtClean="0">
                <a:solidFill>
                  <a:srgbClr val="FFFF00"/>
                </a:solidFill>
              </a:rPr>
              <a:t>Secondary Endpoints</a:t>
            </a:r>
          </a:p>
          <a:p>
            <a:endParaRPr lang="en-US" b="1" dirty="0"/>
          </a:p>
          <a:p>
            <a:pPr marL="285750" indent="-285750">
              <a:buFont typeface="Wingdings" panose="05000000000000000000" pitchFamily="2" charset="2"/>
              <a:buChar char="Ø"/>
            </a:pPr>
            <a:r>
              <a:rPr lang="en-US" dirty="0" smtClean="0"/>
              <a:t>Time </a:t>
            </a:r>
            <a:r>
              <a:rPr lang="en-US" dirty="0"/>
              <a:t>to all-cause mortality</a:t>
            </a:r>
          </a:p>
          <a:p>
            <a:pPr marL="285750" indent="-285750">
              <a:buFont typeface="Wingdings" panose="05000000000000000000" pitchFamily="2" charset="2"/>
              <a:buChar char="Ø"/>
            </a:pPr>
            <a:r>
              <a:rPr lang="en-US" dirty="0" smtClean="0"/>
              <a:t>Time </a:t>
            </a:r>
            <a:r>
              <a:rPr lang="en-US" dirty="0"/>
              <a:t>to cardiovascular mortality</a:t>
            </a:r>
          </a:p>
          <a:p>
            <a:pPr marL="285750" indent="-285750">
              <a:buFont typeface="Wingdings" panose="05000000000000000000" pitchFamily="2" charset="2"/>
              <a:buChar char="Ø"/>
            </a:pPr>
            <a:r>
              <a:rPr lang="en-US" dirty="0" smtClean="0"/>
              <a:t>Time </a:t>
            </a:r>
            <a:r>
              <a:rPr lang="en-US" dirty="0"/>
              <a:t>to fatal and non-fatal MI</a:t>
            </a:r>
          </a:p>
          <a:p>
            <a:pPr marL="285750" indent="-285750">
              <a:buFont typeface="Wingdings" panose="05000000000000000000" pitchFamily="2" charset="2"/>
              <a:buChar char="Ø"/>
            </a:pPr>
            <a:r>
              <a:rPr lang="en-US" dirty="0" smtClean="0"/>
              <a:t>Time </a:t>
            </a:r>
            <a:r>
              <a:rPr lang="en-US" dirty="0"/>
              <a:t>to fatal and non-fatal hospitalization for unstable angina</a:t>
            </a:r>
          </a:p>
          <a:p>
            <a:pPr marL="285750" indent="-285750">
              <a:buFont typeface="Wingdings" panose="05000000000000000000" pitchFamily="2" charset="2"/>
              <a:buChar char="Ø"/>
            </a:pPr>
            <a:r>
              <a:rPr lang="en-US" dirty="0" smtClean="0"/>
              <a:t>Time </a:t>
            </a:r>
            <a:r>
              <a:rPr lang="en-US" dirty="0"/>
              <a:t>to fatal and non-fatal HF event</a:t>
            </a:r>
          </a:p>
          <a:p>
            <a:pPr marL="285750" indent="-285750">
              <a:buFont typeface="Wingdings" panose="05000000000000000000" pitchFamily="2" charset="2"/>
              <a:buChar char="Ø"/>
            </a:pPr>
            <a:r>
              <a:rPr lang="en-US" dirty="0" smtClean="0"/>
              <a:t>Time </a:t>
            </a:r>
            <a:r>
              <a:rPr lang="en-US" dirty="0"/>
              <a:t>to fatal and non-fatal peripheral vascular </a:t>
            </a:r>
            <a:r>
              <a:rPr lang="en-US" dirty="0" smtClean="0"/>
              <a:t>event</a:t>
            </a:r>
          </a:p>
          <a:p>
            <a:pPr marL="285750" indent="-285750">
              <a:buFont typeface="Wingdings" panose="05000000000000000000" pitchFamily="2" charset="2"/>
              <a:buChar char="Ø"/>
            </a:pPr>
            <a:r>
              <a:rPr lang="en-US" dirty="0" smtClean="0"/>
              <a:t>Time to </a:t>
            </a:r>
            <a:r>
              <a:rPr lang="en-US" dirty="0" err="1"/>
              <a:t>P</a:t>
            </a:r>
            <a:r>
              <a:rPr lang="en-US" dirty="0" err="1" smtClean="0"/>
              <a:t>arathyroidectomy</a:t>
            </a:r>
            <a:endParaRPr lang="en-US" dirty="0" smtClean="0"/>
          </a:p>
          <a:p>
            <a:pPr marL="285750" indent="-285750">
              <a:buFont typeface="Wingdings" panose="05000000000000000000" pitchFamily="2" charset="2"/>
              <a:buChar char="Ø"/>
            </a:pPr>
            <a:r>
              <a:rPr lang="en-US" dirty="0" smtClean="0"/>
              <a:t>Time to fracture</a:t>
            </a:r>
            <a:endParaRPr lang="en-US" dirty="0"/>
          </a:p>
        </p:txBody>
      </p:sp>
    </p:spTree>
    <p:extLst>
      <p:ext uri="{BB962C8B-B14F-4D97-AF65-F5344CB8AC3E}">
        <p14:creationId xmlns:p14="http://schemas.microsoft.com/office/powerpoint/2010/main" val="2283203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906" y="685800"/>
            <a:ext cx="8547340" cy="5724644"/>
          </a:xfrm>
          <a:prstGeom prst="rect">
            <a:avLst/>
          </a:prstGeom>
          <a:noFill/>
        </p:spPr>
        <p:txBody>
          <a:bodyPr wrap="none" rtlCol="0">
            <a:spAutoFit/>
          </a:bodyPr>
          <a:lstStyle/>
          <a:p>
            <a:pPr algn="ctr"/>
            <a:r>
              <a:rPr lang="en-US" sz="2400" b="1" dirty="0" smtClean="0">
                <a:solidFill>
                  <a:srgbClr val="FFFF00"/>
                </a:solidFill>
              </a:rPr>
              <a:t>Statistical Analysis</a:t>
            </a:r>
          </a:p>
          <a:p>
            <a:endParaRPr lang="en-US" dirty="0" smtClean="0"/>
          </a:p>
          <a:p>
            <a:endParaRPr lang="en-US" dirty="0" smtClean="0"/>
          </a:p>
          <a:p>
            <a:r>
              <a:rPr lang="en-US" b="1" dirty="0" smtClean="0">
                <a:solidFill>
                  <a:srgbClr val="FFFF00"/>
                </a:solidFill>
              </a:rPr>
              <a:t>Sample size calculation</a:t>
            </a:r>
            <a:endParaRPr lang="en-US" b="1" dirty="0">
              <a:solidFill>
                <a:srgbClr val="FFFF00"/>
              </a:solidFill>
            </a:endParaRPr>
          </a:p>
          <a:p>
            <a:r>
              <a:rPr lang="en-US" dirty="0" smtClean="0"/>
              <a:t>Sample size was calculated on the basis of an annual rate of primary composite end point</a:t>
            </a:r>
          </a:p>
          <a:p>
            <a:r>
              <a:rPr lang="en-US" dirty="0" smtClean="0"/>
              <a:t>Of 23.5% in the placebo group, a 20% treatment effect, a 1.5 year enrollment period, </a:t>
            </a:r>
          </a:p>
          <a:p>
            <a:r>
              <a:rPr lang="en-US" dirty="0" smtClean="0"/>
              <a:t>a 4 year total study duration, an annual rate of loss to follow up of 1% and a drop out</a:t>
            </a:r>
          </a:p>
          <a:p>
            <a:r>
              <a:rPr lang="en-US" dirty="0"/>
              <a:t>r</a:t>
            </a:r>
            <a:r>
              <a:rPr lang="en-US" dirty="0" smtClean="0"/>
              <a:t>ate of 10%</a:t>
            </a:r>
          </a:p>
          <a:p>
            <a:endParaRPr lang="en-US" dirty="0" smtClean="0"/>
          </a:p>
          <a:p>
            <a:r>
              <a:rPr lang="en-US" b="1" dirty="0" smtClean="0">
                <a:solidFill>
                  <a:srgbClr val="FFFF00"/>
                </a:solidFill>
              </a:rPr>
              <a:t>Intention-to-treat principle</a:t>
            </a:r>
            <a:endParaRPr lang="en-US" b="1" dirty="0">
              <a:solidFill>
                <a:srgbClr val="FFFF00"/>
              </a:solidFill>
            </a:endParaRPr>
          </a:p>
          <a:p>
            <a:r>
              <a:rPr lang="en-US" dirty="0" smtClean="0"/>
              <a:t>All data were collected and analyzed in accordance with intention-to-treat principle</a:t>
            </a:r>
          </a:p>
          <a:p>
            <a:endParaRPr lang="en-US" dirty="0"/>
          </a:p>
          <a:p>
            <a:r>
              <a:rPr lang="en-US" b="1" dirty="0" smtClean="0">
                <a:solidFill>
                  <a:srgbClr val="FFFF00"/>
                </a:solidFill>
              </a:rPr>
              <a:t>Kaplan-Meier product limit estimates </a:t>
            </a:r>
          </a:p>
          <a:p>
            <a:r>
              <a:rPr lang="en-US" dirty="0" smtClean="0"/>
              <a:t>For the time to the primary event</a:t>
            </a:r>
          </a:p>
          <a:p>
            <a:endParaRPr lang="en-US" dirty="0"/>
          </a:p>
          <a:p>
            <a:r>
              <a:rPr lang="en-US" b="1" dirty="0" smtClean="0">
                <a:solidFill>
                  <a:srgbClr val="FFFF00"/>
                </a:solidFill>
              </a:rPr>
              <a:t>Two sided Log rank test</a:t>
            </a:r>
          </a:p>
          <a:p>
            <a:r>
              <a:rPr lang="en-US" dirty="0" smtClean="0"/>
              <a:t>For comparing groups</a:t>
            </a:r>
          </a:p>
          <a:p>
            <a:endParaRPr lang="en-US" b="1" dirty="0">
              <a:solidFill>
                <a:srgbClr val="FFFF00"/>
              </a:solidFill>
            </a:endParaRPr>
          </a:p>
          <a:p>
            <a:r>
              <a:rPr lang="en-US" b="1" dirty="0" smtClean="0">
                <a:solidFill>
                  <a:srgbClr val="FFFF00"/>
                </a:solidFill>
              </a:rPr>
              <a:t>Cox-</a:t>
            </a:r>
            <a:r>
              <a:rPr lang="en-US" b="1" dirty="0">
                <a:solidFill>
                  <a:srgbClr val="FFFF00"/>
                </a:solidFill>
              </a:rPr>
              <a:t>p</a:t>
            </a:r>
            <a:r>
              <a:rPr lang="en-US" b="1" dirty="0" smtClean="0">
                <a:solidFill>
                  <a:srgbClr val="FFFF00"/>
                </a:solidFill>
              </a:rPr>
              <a:t>roportional hazard regression model</a:t>
            </a:r>
          </a:p>
          <a:p>
            <a:r>
              <a:rPr lang="en-US" dirty="0" smtClean="0"/>
              <a:t>For relative hazard and 95% confidence interval</a:t>
            </a:r>
            <a:endParaRPr lang="en-US" dirty="0"/>
          </a:p>
        </p:txBody>
      </p:sp>
    </p:spTree>
    <p:extLst>
      <p:ext uri="{BB962C8B-B14F-4D97-AF65-F5344CB8AC3E}">
        <p14:creationId xmlns:p14="http://schemas.microsoft.com/office/powerpoint/2010/main" val="2600774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95400"/>
            <a:ext cx="7861319" cy="2585323"/>
          </a:xfrm>
          <a:prstGeom prst="rect">
            <a:avLst/>
          </a:prstGeom>
          <a:noFill/>
        </p:spPr>
        <p:txBody>
          <a:bodyPr wrap="none" rtlCol="0">
            <a:spAutoFit/>
          </a:bodyPr>
          <a:lstStyle/>
          <a:p>
            <a:r>
              <a:rPr lang="en-US" b="1" dirty="0" smtClean="0">
                <a:solidFill>
                  <a:srgbClr val="FFFF00"/>
                </a:solidFill>
              </a:rPr>
              <a:t>Lag Censoring </a:t>
            </a:r>
            <a:r>
              <a:rPr lang="en-US" b="1" dirty="0" smtClean="0">
                <a:solidFill>
                  <a:srgbClr val="FFFF00"/>
                </a:solidFill>
              </a:rPr>
              <a:t>Analyses</a:t>
            </a:r>
            <a:endParaRPr lang="en-US" b="1" dirty="0" smtClean="0">
              <a:solidFill>
                <a:srgbClr val="FFFF00"/>
              </a:solidFill>
            </a:endParaRPr>
          </a:p>
          <a:p>
            <a:endParaRPr lang="en-US" dirty="0"/>
          </a:p>
          <a:p>
            <a:r>
              <a:rPr lang="en-US" dirty="0" smtClean="0"/>
              <a:t>Data were censored 6 months after patient stopped using the study drug(with the</a:t>
            </a:r>
          </a:p>
          <a:p>
            <a:r>
              <a:rPr lang="en-US" dirty="0" smtClean="0"/>
              <a:t>Presumption that the effect lasts for 6 months after discontinuation)</a:t>
            </a:r>
          </a:p>
          <a:p>
            <a:r>
              <a:rPr lang="en-US" dirty="0"/>
              <a:t> </a:t>
            </a:r>
            <a:r>
              <a:rPr lang="en-US" dirty="0" smtClean="0"/>
              <a:t>       </a:t>
            </a:r>
          </a:p>
          <a:p>
            <a:endParaRPr lang="en-US" dirty="0"/>
          </a:p>
          <a:p>
            <a:pPr marL="285750" indent="-285750">
              <a:buFont typeface="Wingdings" panose="05000000000000000000" pitchFamily="2" charset="2"/>
              <a:buChar char="Ø"/>
            </a:pPr>
            <a:r>
              <a:rPr lang="en-US" dirty="0" smtClean="0">
                <a:sym typeface="Wingdings"/>
              </a:rPr>
              <a:t>Transplantation</a:t>
            </a:r>
          </a:p>
          <a:p>
            <a:pPr marL="285750" indent="-285750">
              <a:buFont typeface="Wingdings" panose="05000000000000000000" pitchFamily="2" charset="2"/>
              <a:buChar char="Ø"/>
            </a:pPr>
            <a:endParaRPr lang="en-US" dirty="0" smtClean="0">
              <a:sym typeface="Wingdings"/>
            </a:endParaRPr>
          </a:p>
          <a:p>
            <a:pPr marL="285750" indent="-285750">
              <a:buFont typeface="Wingdings" panose="05000000000000000000" pitchFamily="2" charset="2"/>
              <a:buChar char="Ø"/>
            </a:pPr>
            <a:r>
              <a:rPr lang="en-US" dirty="0" err="1" smtClean="0">
                <a:sym typeface="Wingdings"/>
              </a:rPr>
              <a:t>Parathyroidectomy</a:t>
            </a:r>
            <a:endParaRPr lang="en-US" dirty="0" smtClean="0">
              <a:sym typeface="Wingdings"/>
            </a:endParaRPr>
          </a:p>
        </p:txBody>
      </p:sp>
    </p:spTree>
    <p:extLst>
      <p:ext uri="{BB962C8B-B14F-4D97-AF65-F5344CB8AC3E}">
        <p14:creationId xmlns:p14="http://schemas.microsoft.com/office/powerpoint/2010/main" val="139406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81640"/>
            <a:ext cx="8494560" cy="298543"/>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smtClean="0">
                <a:solidFill>
                  <a:srgbClr val="FFFF00"/>
                </a:solidFill>
                <a:latin typeface="Arial" charset="0"/>
              </a:rPr>
              <a:t>Enrolment </a:t>
            </a:r>
            <a:r>
              <a:rPr lang="en-GB" sz="2000" dirty="0">
                <a:solidFill>
                  <a:srgbClr val="FFFF00"/>
                </a:solidFill>
                <a:latin typeface="Arial" charset="0"/>
              </a:rPr>
              <a:t>and </a:t>
            </a:r>
            <a:r>
              <a:rPr lang="en-GB" sz="2000" dirty="0" smtClean="0">
                <a:solidFill>
                  <a:srgbClr val="FFFF00"/>
                </a:solidFill>
                <a:latin typeface="Arial" charset="0"/>
              </a:rPr>
              <a:t>Outcomes</a:t>
            </a:r>
            <a:endParaRPr lang="en-GB" sz="2000" dirty="0">
              <a:solidFill>
                <a:srgbClr val="FFFF00"/>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
        <p:nvSpPr>
          <p:cNvPr id="5124" name="Text Box 4"/>
          <p:cNvSpPr txBox="1">
            <a:spLocks noChangeArrowheads="1"/>
          </p:cNvSpPr>
          <p:nvPr/>
        </p:nvSpPr>
        <p:spPr bwMode="auto">
          <a:xfrm>
            <a:off x="2215659" y="5972308"/>
            <a:ext cx="4692522" cy="538763"/>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Lst>
            </a:pPr>
            <a:r>
              <a:rPr lang="en-GB" dirty="0">
                <a:solidFill>
                  <a:srgbClr val="FFFFFF"/>
                </a:solidFill>
              </a:rPr>
              <a:t>The EVOLVE Trial Investigators. N </a:t>
            </a:r>
            <a:r>
              <a:rPr lang="en-GB" dirty="0" err="1">
                <a:solidFill>
                  <a:srgbClr val="FFFFFF"/>
                </a:solidFill>
              </a:rPr>
              <a:t>Engl</a:t>
            </a:r>
            <a:r>
              <a:rPr lang="en-GB" dirty="0">
                <a:solidFill>
                  <a:srgbClr val="FFFFFF"/>
                </a:solidFill>
              </a:rPr>
              <a:t> J Med 2012;367:2482-2494</a:t>
            </a:r>
          </a:p>
        </p:txBody>
      </p:sp>
      <p:pic>
        <p:nvPicPr>
          <p:cNvPr id="6" name="Picture 5" descr="Image"/>
          <p:cNvPicPr>
            <a:picLocks noChangeAspect="1"/>
          </p:cNvPicPr>
          <p:nvPr/>
        </p:nvPicPr>
        <p:blipFill>
          <a:blip r:embed="rId4" cstate="print"/>
          <a:stretch>
            <a:fillRect/>
          </a:stretch>
        </p:blipFill>
        <p:spPr>
          <a:xfrm>
            <a:off x="2286000" y="838200"/>
            <a:ext cx="4692522" cy="4977163"/>
          </a:xfrm>
          <a:prstGeom prst="rect">
            <a:avLst/>
          </a:prstGeom>
        </p:spPr>
      </p:pic>
    </p:spTree>
    <p:extLst>
      <p:ext uri="{BB962C8B-B14F-4D97-AF65-F5344CB8AC3E}">
        <p14:creationId xmlns:p14="http://schemas.microsoft.com/office/powerpoint/2010/main" val="14934422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11057"/>
            <a:ext cx="8494560" cy="298543"/>
          </a:xfrm>
          <a:prstGeom prst="rect">
            <a:avLst/>
          </a:prstGeom>
          <a:noFill/>
          <a:ln w="9525">
            <a:noFill/>
            <a:miter lim="800000"/>
            <a:headEnd/>
            <a:tailEnd/>
          </a:ln>
        </p:spPr>
        <p:txBody>
          <a:bodyPr wrap="square"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smtClean="0">
                <a:solidFill>
                  <a:srgbClr val="FFFF00"/>
                </a:solidFill>
              </a:rPr>
              <a:t>Cumulative </a:t>
            </a:r>
            <a:r>
              <a:rPr lang="en-GB" sz="2000" dirty="0">
                <a:solidFill>
                  <a:srgbClr val="FFFF00"/>
                </a:solidFill>
              </a:rPr>
              <a:t>Incidence of Study-Drug Discontinuation in the As-Treated Population.</a:t>
            </a:r>
          </a:p>
        </p:txBody>
      </p:sp>
      <p:pic>
        <p:nvPicPr>
          <p:cNvPr id="5122" name="Picture 2"/>
          <p:cNvPicPr>
            <a:picLocks noChangeAspect="1" noChangeArrowheads="1"/>
          </p:cNvPicPr>
          <p:nvPr/>
        </p:nvPicPr>
        <p:blipFill>
          <a:blip r:embed="rId3" cstate="print"/>
          <a:srcRect/>
          <a:stretch>
            <a:fillRect/>
          </a:stretch>
        </p:blipFill>
        <p:spPr bwMode="auto">
          <a:xfrm>
            <a:off x="6501720" y="6349755"/>
            <a:ext cx="2566080" cy="432045"/>
          </a:xfrm>
          <a:prstGeom prst="rect">
            <a:avLst/>
          </a:prstGeom>
          <a:noFill/>
        </p:spPr>
      </p:pic>
      <p:sp>
        <p:nvSpPr>
          <p:cNvPr id="5124" name="Text Box 4"/>
          <p:cNvSpPr txBox="1">
            <a:spLocks noChangeArrowheads="1"/>
          </p:cNvSpPr>
          <p:nvPr/>
        </p:nvSpPr>
        <p:spPr bwMode="auto">
          <a:xfrm>
            <a:off x="2235652" y="5972308"/>
            <a:ext cx="4652537" cy="538763"/>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Lst>
            </a:pPr>
            <a:r>
              <a:rPr lang="en-GB" dirty="0">
                <a:solidFill>
                  <a:srgbClr val="FFFFFF"/>
                </a:solidFill>
              </a:rPr>
              <a:t>The EVOLVE Trial Investigators. N </a:t>
            </a:r>
            <a:r>
              <a:rPr lang="en-GB" dirty="0" err="1">
                <a:solidFill>
                  <a:srgbClr val="FFFFFF"/>
                </a:solidFill>
              </a:rPr>
              <a:t>Engl</a:t>
            </a:r>
            <a:r>
              <a:rPr lang="en-GB" dirty="0">
                <a:solidFill>
                  <a:srgbClr val="FFFFFF"/>
                </a:solidFill>
              </a:rPr>
              <a:t> J Med 2012;367:2482-2494</a:t>
            </a:r>
          </a:p>
        </p:txBody>
      </p:sp>
      <p:pic>
        <p:nvPicPr>
          <p:cNvPr id="6" name="Picture 5" descr="Image"/>
          <p:cNvPicPr>
            <a:picLocks noChangeAspect="1"/>
          </p:cNvPicPr>
          <p:nvPr/>
        </p:nvPicPr>
        <p:blipFill>
          <a:blip r:embed="rId4" cstate="print"/>
          <a:stretch>
            <a:fillRect/>
          </a:stretch>
        </p:blipFill>
        <p:spPr>
          <a:xfrm>
            <a:off x="2235652" y="914400"/>
            <a:ext cx="4652537" cy="4977163"/>
          </a:xfrm>
          <a:prstGeom prst="rect">
            <a:avLst/>
          </a:prstGeom>
        </p:spPr>
      </p:pic>
    </p:spTree>
    <p:extLst>
      <p:ext uri="{BB962C8B-B14F-4D97-AF65-F5344CB8AC3E}">
        <p14:creationId xmlns:p14="http://schemas.microsoft.com/office/powerpoint/2010/main" val="3083360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47799" y="76200"/>
            <a:ext cx="8591401" cy="298543"/>
          </a:xfrm>
          <a:prstGeom prst="rect">
            <a:avLst/>
          </a:prstGeom>
          <a:noFill/>
          <a:ln w="9525">
            <a:noFill/>
            <a:miter lim="800000"/>
            <a:headEnd/>
            <a:tailEnd/>
          </a:ln>
        </p:spPr>
        <p:txBody>
          <a:bodyPr wrap="square"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a:solidFill>
                  <a:srgbClr val="FFFF00"/>
                </a:solidFill>
              </a:rPr>
              <a:t>Characteristics of the Patients at </a:t>
            </a:r>
            <a:r>
              <a:rPr lang="en-GB" sz="2000" dirty="0" smtClean="0">
                <a:solidFill>
                  <a:srgbClr val="FFFF00"/>
                </a:solidFill>
              </a:rPr>
              <a:t>Baseline</a:t>
            </a:r>
            <a:endParaRPr lang="en-GB" sz="2000" dirty="0">
              <a:solidFill>
                <a:srgbClr val="FFFF00"/>
              </a:solidFill>
            </a:endParaRPr>
          </a:p>
        </p:txBody>
      </p:sp>
      <p:pic>
        <p:nvPicPr>
          <p:cNvPr id="5122" name="Picture 2"/>
          <p:cNvPicPr>
            <a:picLocks noChangeAspect="1" noChangeArrowheads="1"/>
          </p:cNvPicPr>
          <p:nvPr/>
        </p:nvPicPr>
        <p:blipFill>
          <a:blip r:embed="rId3" cstate="print"/>
          <a:srcRect/>
          <a:stretch>
            <a:fillRect/>
          </a:stretch>
        </p:blipFill>
        <p:spPr bwMode="auto">
          <a:xfrm>
            <a:off x="6577920" y="6425955"/>
            <a:ext cx="2566080" cy="432045"/>
          </a:xfrm>
          <a:prstGeom prst="rect">
            <a:avLst/>
          </a:prstGeom>
          <a:noFill/>
        </p:spPr>
      </p:pic>
      <p:sp>
        <p:nvSpPr>
          <p:cNvPr id="5124" name="Text Box 4"/>
          <p:cNvSpPr txBox="1">
            <a:spLocks noChangeArrowheads="1"/>
          </p:cNvSpPr>
          <p:nvPr/>
        </p:nvSpPr>
        <p:spPr bwMode="auto">
          <a:xfrm>
            <a:off x="3435395" y="5972308"/>
            <a:ext cx="2253051" cy="328423"/>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dirty="0">
                <a:solidFill>
                  <a:srgbClr val="FFFFFF"/>
                </a:solidFill>
                <a:latin typeface="Arial" charset="0"/>
              </a:rPr>
              <a:t>The EVOLVE Trial Investigators. N </a:t>
            </a:r>
            <a:r>
              <a:rPr lang="en-GB" sz="1100" b="1" dirty="0" err="1">
                <a:solidFill>
                  <a:srgbClr val="FFFFFF"/>
                </a:solidFill>
                <a:latin typeface="Arial" charset="0"/>
              </a:rPr>
              <a:t>Engl</a:t>
            </a:r>
            <a:r>
              <a:rPr lang="en-GB" sz="1100" b="1" dirty="0">
                <a:solidFill>
                  <a:srgbClr val="FFFFFF"/>
                </a:solidFill>
                <a:latin typeface="Arial" charset="0"/>
              </a:rPr>
              <a:t> J Med 2012;367:2482-2494</a:t>
            </a:r>
          </a:p>
        </p:txBody>
      </p:sp>
      <p:pic>
        <p:nvPicPr>
          <p:cNvPr id="6" name="Picture 5" descr="Image"/>
          <p:cNvPicPr>
            <a:picLocks noChangeAspect="1"/>
          </p:cNvPicPr>
          <p:nvPr/>
        </p:nvPicPr>
        <p:blipFill>
          <a:blip r:embed="rId4" cstate="print"/>
          <a:stretch>
            <a:fillRect/>
          </a:stretch>
        </p:blipFill>
        <p:spPr>
          <a:xfrm>
            <a:off x="1981200" y="533400"/>
            <a:ext cx="5062635" cy="5791200"/>
          </a:xfrm>
          <a:prstGeom prst="rect">
            <a:avLst/>
          </a:prstGeom>
        </p:spPr>
      </p:pic>
    </p:spTree>
    <p:extLst>
      <p:ext uri="{BB962C8B-B14F-4D97-AF65-F5344CB8AC3E}">
        <p14:creationId xmlns:p14="http://schemas.microsoft.com/office/powerpoint/2010/main" val="5645898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rigin-ars.els-cdn.com/content/image/1-s2.0-S027263860300372X-g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3340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0" y="6019801"/>
            <a:ext cx="5105400" cy="369332"/>
          </a:xfrm>
          <a:prstGeom prst="rect">
            <a:avLst/>
          </a:prstGeom>
        </p:spPr>
        <p:txBody>
          <a:bodyPr wrap="square">
            <a:spAutoFit/>
          </a:bodyPr>
          <a:lstStyle/>
          <a:p>
            <a:r>
              <a:rPr lang="en-US" dirty="0"/>
              <a:t>Am J Kidney Dis, 32 (</a:t>
            </a:r>
            <a:r>
              <a:rPr lang="en-US" dirty="0" err="1"/>
              <a:t>suppl</a:t>
            </a:r>
            <a:r>
              <a:rPr lang="en-US" dirty="0"/>
              <a:t> 3) (1998), pp. S112–S119</a:t>
            </a:r>
            <a:endParaRPr lang="en-US" dirty="0">
              <a:effectLst/>
            </a:endParaRPr>
          </a:p>
        </p:txBody>
      </p:sp>
      <p:sp>
        <p:nvSpPr>
          <p:cNvPr id="3" name="TextBox 2"/>
          <p:cNvSpPr txBox="1"/>
          <p:nvPr/>
        </p:nvSpPr>
        <p:spPr>
          <a:xfrm>
            <a:off x="1256693" y="762000"/>
            <a:ext cx="6668107" cy="523220"/>
          </a:xfrm>
          <a:prstGeom prst="rect">
            <a:avLst/>
          </a:prstGeom>
          <a:noFill/>
        </p:spPr>
        <p:txBody>
          <a:bodyPr wrap="none" rtlCol="0">
            <a:spAutoFit/>
          </a:bodyPr>
          <a:lstStyle/>
          <a:p>
            <a:pPr algn="ctr"/>
            <a:r>
              <a:rPr lang="en-US" sz="2800" b="1" dirty="0" smtClean="0">
                <a:solidFill>
                  <a:srgbClr val="FFFF00"/>
                </a:solidFill>
              </a:rPr>
              <a:t>Cardiovascular mortality in dialysis patients</a:t>
            </a:r>
            <a:endParaRPr lang="en-US" sz="2800" b="1" dirty="0">
              <a:solidFill>
                <a:srgbClr val="FFFF00"/>
              </a:solidFill>
            </a:endParaRPr>
          </a:p>
        </p:txBody>
      </p:sp>
    </p:spTree>
    <p:extLst>
      <p:ext uri="{BB962C8B-B14F-4D97-AF65-F5344CB8AC3E}">
        <p14:creationId xmlns:p14="http://schemas.microsoft.com/office/powerpoint/2010/main" val="2037775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805" y="1066800"/>
            <a:ext cx="676459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72912" y="313765"/>
            <a:ext cx="6730428" cy="400110"/>
          </a:xfrm>
          <a:prstGeom prst="rect">
            <a:avLst/>
          </a:prstGeom>
          <a:noFill/>
        </p:spPr>
        <p:txBody>
          <a:bodyPr wrap="none" rtlCol="0">
            <a:spAutoFit/>
          </a:bodyPr>
          <a:lstStyle/>
          <a:p>
            <a:pPr algn="ctr"/>
            <a:r>
              <a:rPr lang="en-US" sz="2000" dirty="0" smtClean="0">
                <a:solidFill>
                  <a:srgbClr val="FFFF00"/>
                </a:solidFill>
              </a:rPr>
              <a:t>Concomitant Medication Over Time in the Randomized Groups </a:t>
            </a:r>
            <a:endParaRPr lang="en-US" sz="2000" dirty="0">
              <a:solidFill>
                <a:srgbClr val="FFFF00"/>
              </a:solidFill>
            </a:endParaRPr>
          </a:p>
        </p:txBody>
      </p:sp>
    </p:spTree>
    <p:extLst>
      <p:ext uri="{BB962C8B-B14F-4D97-AF65-F5344CB8AC3E}">
        <p14:creationId xmlns:p14="http://schemas.microsoft.com/office/powerpoint/2010/main" val="2427545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990600"/>
            <a:ext cx="7772401"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91366" y="313765"/>
            <a:ext cx="4493538" cy="400110"/>
          </a:xfrm>
          <a:prstGeom prst="rect">
            <a:avLst/>
          </a:prstGeom>
          <a:noFill/>
        </p:spPr>
        <p:txBody>
          <a:bodyPr wrap="none" rtlCol="0">
            <a:spAutoFit/>
          </a:bodyPr>
          <a:lstStyle/>
          <a:p>
            <a:pPr algn="ctr"/>
            <a:r>
              <a:rPr lang="en-US" sz="2000" dirty="0" smtClean="0">
                <a:solidFill>
                  <a:srgbClr val="FFFF00"/>
                </a:solidFill>
              </a:rPr>
              <a:t>Biochemical Parameters during the Study</a:t>
            </a:r>
            <a:endParaRPr lang="en-US" sz="2000" dirty="0">
              <a:solidFill>
                <a:srgbClr val="FFFF00"/>
              </a:solidFill>
            </a:endParaRPr>
          </a:p>
        </p:txBody>
      </p:sp>
    </p:spTree>
    <p:extLst>
      <p:ext uri="{BB962C8B-B14F-4D97-AF65-F5344CB8AC3E}">
        <p14:creationId xmlns:p14="http://schemas.microsoft.com/office/powerpoint/2010/main" val="4064116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3152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54380" y="313765"/>
            <a:ext cx="3367503" cy="400110"/>
          </a:xfrm>
          <a:prstGeom prst="rect">
            <a:avLst/>
          </a:prstGeom>
          <a:noFill/>
        </p:spPr>
        <p:txBody>
          <a:bodyPr wrap="none" rtlCol="0">
            <a:spAutoFit/>
          </a:bodyPr>
          <a:lstStyle/>
          <a:p>
            <a:pPr algn="ctr"/>
            <a:r>
              <a:rPr lang="en-US" sz="2000" dirty="0" smtClean="0">
                <a:solidFill>
                  <a:srgbClr val="FFFF00"/>
                </a:solidFill>
              </a:rPr>
              <a:t>Forest plot of Relative Hazards</a:t>
            </a:r>
            <a:endParaRPr lang="en-US" sz="2000" dirty="0">
              <a:solidFill>
                <a:srgbClr val="FFFF00"/>
              </a:solidFill>
            </a:endParaRPr>
          </a:p>
        </p:txBody>
      </p:sp>
    </p:spTree>
    <p:extLst>
      <p:ext uri="{BB962C8B-B14F-4D97-AF65-F5344CB8AC3E}">
        <p14:creationId xmlns:p14="http://schemas.microsoft.com/office/powerpoint/2010/main" val="566065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28600" y="152400"/>
            <a:ext cx="8494560" cy="59708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a:solidFill>
                  <a:srgbClr val="FFFF00"/>
                </a:solidFill>
              </a:rPr>
              <a:t>Intention-to-Treat Analysis of the Primary Composite Outcome and Its </a:t>
            </a:r>
            <a:r>
              <a:rPr lang="en-GB" sz="2000" dirty="0" smtClean="0">
                <a:solidFill>
                  <a:srgbClr val="FFFF00"/>
                </a:solidFill>
              </a:rPr>
              <a:t>Components</a:t>
            </a:r>
            <a:endParaRPr lang="en-GB" sz="2000" dirty="0">
              <a:solidFill>
                <a:srgbClr val="FFFF00"/>
              </a:solidFill>
            </a:endParaRPr>
          </a:p>
        </p:txBody>
      </p:sp>
      <p:pic>
        <p:nvPicPr>
          <p:cNvPr id="5122" name="Picture 2"/>
          <p:cNvPicPr>
            <a:picLocks noChangeAspect="1" noChangeArrowheads="1"/>
          </p:cNvPicPr>
          <p:nvPr/>
        </p:nvPicPr>
        <p:blipFill>
          <a:blip r:embed="rId3" cstate="print"/>
          <a:srcRect/>
          <a:stretch>
            <a:fillRect/>
          </a:stretch>
        </p:blipFill>
        <p:spPr bwMode="auto">
          <a:xfrm>
            <a:off x="6577920" y="6425955"/>
            <a:ext cx="2566080" cy="432045"/>
          </a:xfrm>
          <a:prstGeom prst="rect">
            <a:avLst/>
          </a:prstGeom>
          <a:noFill/>
        </p:spPr>
      </p:pic>
      <p:sp>
        <p:nvSpPr>
          <p:cNvPr id="5124" name="Text Box 4"/>
          <p:cNvSpPr txBox="1">
            <a:spLocks noChangeArrowheads="1"/>
          </p:cNvSpPr>
          <p:nvPr/>
        </p:nvSpPr>
        <p:spPr bwMode="auto">
          <a:xfrm>
            <a:off x="1267042" y="5972308"/>
            <a:ext cx="6589757"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dirty="0">
                <a:solidFill>
                  <a:srgbClr val="FFFFFF"/>
                </a:solidFill>
                <a:latin typeface="Arial" charset="0"/>
              </a:rPr>
              <a:t>The EVOLVE Trial Investigators. N </a:t>
            </a:r>
            <a:r>
              <a:rPr lang="en-GB" sz="1100" b="1" dirty="0" err="1">
                <a:solidFill>
                  <a:srgbClr val="FFFFFF"/>
                </a:solidFill>
                <a:latin typeface="Arial" charset="0"/>
              </a:rPr>
              <a:t>Engl</a:t>
            </a:r>
            <a:r>
              <a:rPr lang="en-GB" sz="1100" b="1" dirty="0">
                <a:solidFill>
                  <a:srgbClr val="FFFFFF"/>
                </a:solidFill>
                <a:latin typeface="Arial" charset="0"/>
              </a:rPr>
              <a:t> J Med 2012;367:2482-2494</a:t>
            </a:r>
          </a:p>
        </p:txBody>
      </p:sp>
      <p:pic>
        <p:nvPicPr>
          <p:cNvPr id="6" name="Picture 5" descr="Image"/>
          <p:cNvPicPr>
            <a:picLocks noChangeAspect="1"/>
          </p:cNvPicPr>
          <p:nvPr/>
        </p:nvPicPr>
        <p:blipFill>
          <a:blip r:embed="rId4" cstate="print"/>
          <a:stretch>
            <a:fillRect/>
          </a:stretch>
        </p:blipFill>
        <p:spPr>
          <a:xfrm>
            <a:off x="990600" y="814037"/>
            <a:ext cx="7239000" cy="5510563"/>
          </a:xfrm>
          <a:prstGeom prst="rect">
            <a:avLst/>
          </a:prstGeom>
        </p:spPr>
      </p:pic>
    </p:spTree>
    <p:extLst>
      <p:ext uri="{BB962C8B-B14F-4D97-AF65-F5344CB8AC3E}">
        <p14:creationId xmlns:p14="http://schemas.microsoft.com/office/powerpoint/2010/main" val="374844946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81000" y="233318"/>
            <a:ext cx="8494560" cy="300082"/>
          </a:xfrm>
          <a:prstGeom prst="rect">
            <a:avLst/>
          </a:prstGeom>
          <a:noFill/>
          <a:ln w="9525">
            <a:noFill/>
            <a:miter lim="800000"/>
            <a:headEnd/>
            <a:tailEnd/>
          </a:ln>
        </p:spPr>
        <p:txBody>
          <a:bodyPr wrap="square"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a:solidFill>
                  <a:srgbClr val="FFFF00"/>
                </a:solidFill>
              </a:rPr>
              <a:t>Lag-Censoring Analysis of the Primary Composite Outcome and Its </a:t>
            </a:r>
            <a:r>
              <a:rPr lang="en-GB" sz="2000" dirty="0" smtClean="0">
                <a:solidFill>
                  <a:srgbClr val="FFFF00"/>
                </a:solidFill>
              </a:rPr>
              <a:t>Components</a:t>
            </a:r>
            <a:endParaRPr lang="en-GB" sz="2000" dirty="0">
              <a:solidFill>
                <a:srgbClr val="FFFF00"/>
              </a:solidFill>
            </a:endParaRPr>
          </a:p>
        </p:txBody>
      </p:sp>
      <p:pic>
        <p:nvPicPr>
          <p:cNvPr id="5122" name="Picture 2"/>
          <p:cNvPicPr>
            <a:picLocks noChangeAspect="1" noChangeArrowheads="1"/>
          </p:cNvPicPr>
          <p:nvPr/>
        </p:nvPicPr>
        <p:blipFill>
          <a:blip r:embed="rId3" cstate="print"/>
          <a:srcRect/>
          <a:stretch>
            <a:fillRect/>
          </a:stretch>
        </p:blipFill>
        <p:spPr bwMode="auto">
          <a:xfrm>
            <a:off x="6477000" y="6349755"/>
            <a:ext cx="2566080" cy="432045"/>
          </a:xfrm>
          <a:prstGeom prst="rect">
            <a:avLst/>
          </a:prstGeom>
          <a:noFill/>
        </p:spPr>
      </p:pic>
      <p:pic>
        <p:nvPicPr>
          <p:cNvPr id="6" name="Picture 5" descr="Image"/>
          <p:cNvPicPr>
            <a:picLocks noChangeAspect="1"/>
          </p:cNvPicPr>
          <p:nvPr/>
        </p:nvPicPr>
        <p:blipFill>
          <a:blip r:embed="rId4" cstate="print"/>
          <a:stretch>
            <a:fillRect/>
          </a:stretch>
        </p:blipFill>
        <p:spPr>
          <a:xfrm>
            <a:off x="1524000" y="838200"/>
            <a:ext cx="6601139" cy="5257800"/>
          </a:xfrm>
          <a:prstGeom prst="rect">
            <a:avLst/>
          </a:prstGeom>
        </p:spPr>
      </p:pic>
    </p:spTree>
    <p:extLst>
      <p:ext uri="{BB962C8B-B14F-4D97-AF65-F5344CB8AC3E}">
        <p14:creationId xmlns:p14="http://schemas.microsoft.com/office/powerpoint/2010/main" val="216275696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791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40234" y="438090"/>
            <a:ext cx="4995804" cy="400110"/>
          </a:xfrm>
          <a:prstGeom prst="rect">
            <a:avLst/>
          </a:prstGeom>
          <a:noFill/>
        </p:spPr>
        <p:txBody>
          <a:bodyPr wrap="none" rtlCol="0">
            <a:spAutoFit/>
          </a:bodyPr>
          <a:lstStyle/>
          <a:p>
            <a:pPr algn="ctr"/>
            <a:r>
              <a:rPr lang="en-US" sz="2000" dirty="0" smtClean="0">
                <a:solidFill>
                  <a:srgbClr val="FFFF00"/>
                </a:solidFill>
              </a:rPr>
              <a:t>Kaplan – Meier Plots for Secondary </a:t>
            </a:r>
            <a:r>
              <a:rPr lang="en-US" sz="2000" dirty="0">
                <a:solidFill>
                  <a:srgbClr val="FFFF00"/>
                </a:solidFill>
              </a:rPr>
              <a:t>E</a:t>
            </a:r>
            <a:r>
              <a:rPr lang="en-US" sz="2000" dirty="0" smtClean="0">
                <a:solidFill>
                  <a:srgbClr val="FFFF00"/>
                </a:solidFill>
              </a:rPr>
              <a:t>nd points</a:t>
            </a:r>
            <a:endParaRPr lang="en-US" sz="2000" dirty="0">
              <a:solidFill>
                <a:srgbClr val="FFFF00"/>
              </a:solidFill>
            </a:endParaRPr>
          </a:p>
        </p:txBody>
      </p:sp>
    </p:spTree>
    <p:extLst>
      <p:ext uri="{BB962C8B-B14F-4D97-AF65-F5344CB8AC3E}">
        <p14:creationId xmlns:p14="http://schemas.microsoft.com/office/powerpoint/2010/main" val="195594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1371600"/>
            <a:ext cx="632459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3600" y="438090"/>
            <a:ext cx="4995804" cy="400110"/>
          </a:xfrm>
          <a:prstGeom prst="rect">
            <a:avLst/>
          </a:prstGeom>
          <a:noFill/>
        </p:spPr>
        <p:txBody>
          <a:bodyPr wrap="none" rtlCol="0">
            <a:spAutoFit/>
          </a:bodyPr>
          <a:lstStyle/>
          <a:p>
            <a:pPr algn="ctr"/>
            <a:r>
              <a:rPr lang="en-US" sz="2000" dirty="0" smtClean="0">
                <a:solidFill>
                  <a:srgbClr val="FFFF00"/>
                </a:solidFill>
              </a:rPr>
              <a:t>Kaplan – Meier Plots for Secondary </a:t>
            </a:r>
            <a:r>
              <a:rPr lang="en-US" sz="2000" dirty="0">
                <a:solidFill>
                  <a:srgbClr val="FFFF00"/>
                </a:solidFill>
              </a:rPr>
              <a:t>E</a:t>
            </a:r>
            <a:r>
              <a:rPr lang="en-US" sz="2000" dirty="0" smtClean="0">
                <a:solidFill>
                  <a:srgbClr val="FFFF00"/>
                </a:solidFill>
              </a:rPr>
              <a:t>nd points</a:t>
            </a:r>
            <a:endParaRPr lang="en-US" sz="2000" dirty="0">
              <a:solidFill>
                <a:srgbClr val="FFFF00"/>
              </a:solidFill>
            </a:endParaRPr>
          </a:p>
        </p:txBody>
      </p:sp>
    </p:spTree>
    <p:extLst>
      <p:ext uri="{BB962C8B-B14F-4D97-AF65-F5344CB8AC3E}">
        <p14:creationId xmlns:p14="http://schemas.microsoft.com/office/powerpoint/2010/main" val="1903202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44640" y="381640"/>
            <a:ext cx="8494560" cy="300082"/>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a:solidFill>
                  <a:srgbClr val="FFFF00"/>
                </a:solidFill>
              </a:rPr>
              <a:t>Adverse </a:t>
            </a:r>
            <a:r>
              <a:rPr lang="en-GB" sz="2000" dirty="0" smtClean="0">
                <a:solidFill>
                  <a:srgbClr val="FFFF00"/>
                </a:solidFill>
              </a:rPr>
              <a:t>Events</a:t>
            </a:r>
            <a:endParaRPr lang="en-GB" sz="2000" dirty="0">
              <a:solidFill>
                <a:srgbClr val="FFFF00"/>
              </a:solidFill>
            </a:endParaRPr>
          </a:p>
        </p:txBody>
      </p:sp>
      <p:pic>
        <p:nvPicPr>
          <p:cNvPr id="5122" name="Picture 2"/>
          <p:cNvPicPr>
            <a:picLocks noChangeAspect="1" noChangeArrowheads="1"/>
          </p:cNvPicPr>
          <p:nvPr/>
        </p:nvPicPr>
        <p:blipFill>
          <a:blip r:embed="rId3" cstate="print"/>
          <a:srcRect/>
          <a:stretch>
            <a:fillRect/>
          </a:stretch>
        </p:blipFill>
        <p:spPr bwMode="auto">
          <a:xfrm>
            <a:off x="6501720" y="6349755"/>
            <a:ext cx="2566080" cy="432045"/>
          </a:xfrm>
          <a:prstGeom prst="rect">
            <a:avLst/>
          </a:prstGeom>
          <a:noFill/>
        </p:spPr>
      </p:pic>
      <p:pic>
        <p:nvPicPr>
          <p:cNvPr id="6" name="Picture 5" descr="Image"/>
          <p:cNvPicPr>
            <a:picLocks noChangeAspect="1"/>
          </p:cNvPicPr>
          <p:nvPr/>
        </p:nvPicPr>
        <p:blipFill>
          <a:blip r:embed="rId4" cstate="print"/>
          <a:stretch>
            <a:fillRect/>
          </a:stretch>
        </p:blipFill>
        <p:spPr>
          <a:xfrm>
            <a:off x="2405111" y="1042637"/>
            <a:ext cx="4529089" cy="4977163"/>
          </a:xfrm>
          <a:prstGeom prst="rect">
            <a:avLst/>
          </a:prstGeom>
        </p:spPr>
      </p:pic>
    </p:spTree>
    <p:extLst>
      <p:ext uri="{BB962C8B-B14F-4D97-AF65-F5344CB8AC3E}">
        <p14:creationId xmlns:p14="http://schemas.microsoft.com/office/powerpoint/2010/main" val="258853669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1066800"/>
            <a:ext cx="8534400" cy="4647427"/>
          </a:xfrm>
          <a:prstGeom prst="rect">
            <a:avLst/>
          </a:prstGeom>
          <a:noFill/>
        </p:spPr>
        <p:txBody>
          <a:bodyPr wrap="square" rtlCol="0">
            <a:spAutoFit/>
          </a:bodyPr>
          <a:lstStyle/>
          <a:p>
            <a:pPr algn="ctr"/>
            <a:r>
              <a:rPr lang="en-US" sz="2800" b="1" dirty="0" smtClean="0">
                <a:solidFill>
                  <a:srgbClr val="FFFF00"/>
                </a:solidFill>
              </a:rPr>
              <a:t>Discussion</a:t>
            </a:r>
          </a:p>
          <a:p>
            <a:endParaRPr lang="en-US" sz="2800" b="1" dirty="0" smtClean="0">
              <a:solidFill>
                <a:srgbClr val="FFFF00"/>
              </a:solidFill>
            </a:endParaRPr>
          </a:p>
          <a:p>
            <a:endParaRPr lang="en-US" dirty="0"/>
          </a:p>
          <a:p>
            <a:r>
              <a:rPr lang="en-US" sz="2400" b="1" dirty="0" smtClean="0">
                <a:solidFill>
                  <a:srgbClr val="FFFF00"/>
                </a:solidFill>
              </a:rPr>
              <a:t>Strength of the study</a:t>
            </a:r>
          </a:p>
          <a:p>
            <a:endParaRPr lang="en-US" dirty="0"/>
          </a:p>
          <a:p>
            <a:pPr marL="285750" indent="-285750" algn="just">
              <a:buFont typeface="Wingdings" panose="05000000000000000000" pitchFamily="2" charset="2"/>
              <a:buChar char="Ø"/>
            </a:pPr>
            <a:r>
              <a:rPr lang="en-US" dirty="0" smtClean="0"/>
              <a:t>Multicenter double blind placebo controlled study involving many geographic regions</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Diversity in terms of age, race and underlying kidney and cardiovascular disease</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Patients who were assigned to receive either Cinacalcet or Placebo were all eligible to </a:t>
            </a:r>
          </a:p>
          <a:p>
            <a:pPr algn="just"/>
            <a:r>
              <a:rPr lang="en-US" dirty="0" smtClean="0"/>
              <a:t>      receive active therapy for mineral and bone disease including phosphate binders and </a:t>
            </a:r>
          </a:p>
          <a:p>
            <a:pPr algn="just"/>
            <a:r>
              <a:rPr lang="en-US" dirty="0" smtClean="0"/>
              <a:t>      Vitamin D sterols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All cardiovascular events were independently adjudicated and relatively few patients </a:t>
            </a:r>
          </a:p>
          <a:p>
            <a:pPr algn="just"/>
            <a:r>
              <a:rPr lang="en-US" dirty="0" smtClean="0"/>
              <a:t>      were lost on follow up</a:t>
            </a:r>
            <a:endParaRPr lang="en-US" dirty="0"/>
          </a:p>
        </p:txBody>
      </p:sp>
    </p:spTree>
    <p:extLst>
      <p:ext uri="{BB962C8B-B14F-4D97-AF65-F5344CB8AC3E}">
        <p14:creationId xmlns:p14="http://schemas.microsoft.com/office/powerpoint/2010/main" val="2514716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90600"/>
            <a:ext cx="7284623" cy="2677656"/>
          </a:xfrm>
          <a:prstGeom prst="rect">
            <a:avLst/>
          </a:prstGeom>
          <a:noFill/>
        </p:spPr>
        <p:txBody>
          <a:bodyPr wrap="none" rtlCol="0">
            <a:spAutoFit/>
          </a:bodyPr>
          <a:lstStyle/>
          <a:p>
            <a:r>
              <a:rPr lang="en-US" sz="2400" b="1" dirty="0" smtClean="0">
                <a:solidFill>
                  <a:srgbClr val="FFFF00"/>
                </a:solidFill>
              </a:rPr>
              <a:t>Study Limitations</a:t>
            </a:r>
          </a:p>
          <a:p>
            <a:endParaRPr lang="en-US" dirty="0"/>
          </a:p>
          <a:p>
            <a:pPr marL="285750" indent="-285750">
              <a:buFont typeface="Wingdings" panose="05000000000000000000" pitchFamily="2" charset="2"/>
              <a:buChar char="Ø"/>
            </a:pPr>
            <a:r>
              <a:rPr lang="en-US" dirty="0" smtClean="0"/>
              <a:t>Statistical power was hampered by a lower than anticipated event rate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Statistical power was reduced further since 1 in 5 patients in the placebo</a:t>
            </a:r>
          </a:p>
          <a:p>
            <a:r>
              <a:rPr lang="en-US" dirty="0" smtClean="0"/>
              <a:t>     group were prescribed commercially available Cinacalcet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Observed baseline imbalances between randomized group-age which is </a:t>
            </a:r>
          </a:p>
          <a:p>
            <a:r>
              <a:rPr lang="en-US" dirty="0" smtClean="0"/>
              <a:t>     the most potent predictor of death or cardiovascular events</a:t>
            </a:r>
            <a:endParaRPr lang="en-US" dirty="0"/>
          </a:p>
        </p:txBody>
      </p:sp>
    </p:spTree>
    <p:extLst>
      <p:ext uri="{BB962C8B-B14F-4D97-AF65-F5344CB8AC3E}">
        <p14:creationId xmlns:p14="http://schemas.microsoft.com/office/powerpoint/2010/main" val="1748950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expertconsultbook.com/expertconsult/b/bbmapAsset?appID=NGE&amp;isbn=978-0-323-05876-6&amp;eid=4-u1.0-B978-0-323-05876-6..00078-2..f078-004-9780323058766&amp;assetType=full"/>
          <p:cNvSpPr>
            <a:spLocks noChangeAspect="1" noChangeArrowheads="1"/>
          </p:cNvSpPr>
          <p:nvPr/>
        </p:nvSpPr>
        <p:spPr bwMode="auto">
          <a:xfrm>
            <a:off x="68263" y="-211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www.expertconsultbook.com/expertconsult/b/bbmapAsset?appID=NGE&amp;isbn=978-0-323-05876-6&amp;eid=4-u1.0-B978-0-323-05876-6..00078-2..f078-004-9780323058766&amp;assetType=full"/>
          <p:cNvSpPr>
            <a:spLocks noChangeAspect="1" noChangeArrowheads="1"/>
          </p:cNvSpPr>
          <p:nvPr/>
        </p:nvSpPr>
        <p:spPr bwMode="auto">
          <a:xfrm>
            <a:off x="220663" y="-58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D:\Documents and Settings\BHANKK\Desktop\yuv.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76250"/>
            <a:ext cx="5715000" cy="5543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1029" y="6096000"/>
            <a:ext cx="4230771" cy="646331"/>
          </a:xfrm>
          <a:prstGeom prst="rect">
            <a:avLst/>
          </a:prstGeom>
          <a:noFill/>
        </p:spPr>
        <p:txBody>
          <a:bodyPr wrap="none" rtlCol="0">
            <a:spAutoFit/>
          </a:bodyPr>
          <a:lstStyle/>
          <a:p>
            <a:pPr algn="ctr"/>
            <a:r>
              <a:rPr lang="en-US" dirty="0" smtClean="0"/>
              <a:t>Peter </a:t>
            </a:r>
            <a:r>
              <a:rPr lang="en-US" dirty="0" err="1" smtClean="0"/>
              <a:t>Stenvinkel</a:t>
            </a:r>
            <a:r>
              <a:rPr lang="en-US" dirty="0" smtClean="0"/>
              <a:t>, Charles A. Herzog, Ch. 78, </a:t>
            </a:r>
          </a:p>
          <a:p>
            <a:pPr algn="ctr"/>
            <a:r>
              <a:rPr lang="en-US" dirty="0" err="1" smtClean="0"/>
              <a:t>Comphrehensive</a:t>
            </a:r>
            <a:r>
              <a:rPr lang="en-US" dirty="0" smtClean="0"/>
              <a:t> Clinical Nephrology, </a:t>
            </a:r>
            <a:endParaRPr lang="en-US" dirty="0"/>
          </a:p>
        </p:txBody>
      </p:sp>
    </p:spTree>
    <p:extLst>
      <p:ext uri="{BB962C8B-B14F-4D97-AF65-F5344CB8AC3E}">
        <p14:creationId xmlns:p14="http://schemas.microsoft.com/office/powerpoint/2010/main" val="2377196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8305800" cy="1631216"/>
          </a:xfrm>
          <a:prstGeom prst="rect">
            <a:avLst/>
          </a:prstGeom>
          <a:noFill/>
        </p:spPr>
        <p:txBody>
          <a:bodyPr wrap="square" rtlCol="0">
            <a:spAutoFit/>
          </a:bodyPr>
          <a:lstStyle/>
          <a:p>
            <a:pPr algn="just"/>
            <a:r>
              <a:rPr lang="en-US" sz="2800" b="1" dirty="0" smtClean="0">
                <a:solidFill>
                  <a:srgbClr val="FFFF00"/>
                </a:solidFill>
              </a:rPr>
              <a:t>Conclusion </a:t>
            </a:r>
          </a:p>
          <a:p>
            <a:pPr algn="just"/>
            <a:endParaRPr lang="en-US" dirty="0"/>
          </a:p>
          <a:p>
            <a:pPr algn="just"/>
            <a:r>
              <a:rPr lang="en-US" dirty="0" smtClean="0"/>
              <a:t>In an unadjusted intention-to-treat analysis, cinacalcet did not significantly reduce the risk of death or major cardiovascular events in patients with moderate to</a:t>
            </a:r>
            <a:r>
              <a:rPr lang="en-US" dirty="0"/>
              <a:t> </a:t>
            </a:r>
            <a:r>
              <a:rPr lang="en-US" dirty="0" smtClean="0"/>
              <a:t>severe secondary hyperparathyroidism who were undergoing dialysis</a:t>
            </a:r>
            <a:endParaRPr lang="en-US" dirty="0"/>
          </a:p>
        </p:txBody>
      </p:sp>
    </p:spTree>
    <p:extLst>
      <p:ext uri="{BB962C8B-B14F-4D97-AF65-F5344CB8AC3E}">
        <p14:creationId xmlns:p14="http://schemas.microsoft.com/office/powerpoint/2010/main" val="1948390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143000"/>
            <a:ext cx="8153400" cy="2246769"/>
          </a:xfrm>
          <a:prstGeom prst="rect">
            <a:avLst/>
          </a:prstGeom>
        </p:spPr>
        <p:txBody>
          <a:bodyPr wrap="square">
            <a:spAutoFit/>
          </a:bodyPr>
          <a:lstStyle/>
          <a:p>
            <a:pPr algn="ctr"/>
            <a:endParaRPr lang="en-US" sz="2000" b="1" dirty="0"/>
          </a:p>
          <a:p>
            <a:pPr algn="ctr"/>
            <a:r>
              <a:rPr lang="en-US" sz="2000" b="1" dirty="0"/>
              <a:t>	</a:t>
            </a:r>
          </a:p>
          <a:p>
            <a:pPr algn="ctr"/>
            <a:endParaRPr lang="en-US" sz="2000" b="1" dirty="0"/>
          </a:p>
          <a:p>
            <a:pPr algn="ctr"/>
            <a:r>
              <a:rPr lang="en-US" sz="2000" b="1" dirty="0" smtClean="0"/>
              <a:t>“ There </a:t>
            </a:r>
            <a:r>
              <a:rPr lang="en-US" sz="2000" b="1" dirty="0"/>
              <a:t>is nothing like looking, if you want to find something. You certainly usually find something, if you look, but it is not always quite the something you were </a:t>
            </a:r>
            <a:r>
              <a:rPr lang="en-US" sz="2000" b="1" dirty="0" smtClean="0"/>
              <a:t>after ” </a:t>
            </a:r>
            <a:r>
              <a:rPr lang="en-US" sz="2000" b="1" dirty="0"/>
              <a:t>- Voltaire</a:t>
            </a:r>
          </a:p>
          <a:p>
            <a:pPr algn="ctr"/>
            <a:endParaRPr lang="en-US" sz="2000" b="1" dirty="0"/>
          </a:p>
        </p:txBody>
      </p:sp>
      <p:sp>
        <p:nvSpPr>
          <p:cNvPr id="2" name="Rectangle 1"/>
          <p:cNvSpPr/>
          <p:nvPr/>
        </p:nvSpPr>
        <p:spPr>
          <a:xfrm>
            <a:off x="3124200" y="3919491"/>
            <a:ext cx="31489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50915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2438400" cy="523220"/>
          </a:xfrm>
          <a:prstGeom prst="rect">
            <a:avLst/>
          </a:prstGeom>
          <a:noFill/>
        </p:spPr>
        <p:txBody>
          <a:bodyPr wrap="square" rtlCol="0">
            <a:spAutoFit/>
          </a:bodyPr>
          <a:lstStyle/>
          <a:p>
            <a:r>
              <a:rPr lang="en-US" sz="2800" b="1" dirty="0" smtClean="0">
                <a:solidFill>
                  <a:srgbClr val="FFFF00"/>
                </a:solidFill>
              </a:rPr>
              <a:t>Background</a:t>
            </a:r>
            <a:endParaRPr lang="en-US" sz="2800" b="1" dirty="0">
              <a:solidFill>
                <a:srgbClr val="FFFF00"/>
              </a:solidFill>
            </a:endParaRPr>
          </a:p>
        </p:txBody>
      </p:sp>
      <p:sp>
        <p:nvSpPr>
          <p:cNvPr id="3" name="TextBox 2"/>
          <p:cNvSpPr txBox="1"/>
          <p:nvPr/>
        </p:nvSpPr>
        <p:spPr>
          <a:xfrm>
            <a:off x="457200" y="2057400"/>
            <a:ext cx="8077200" cy="3970318"/>
          </a:xfrm>
          <a:prstGeom prst="rect">
            <a:avLst/>
          </a:prstGeom>
          <a:noFill/>
        </p:spPr>
        <p:txBody>
          <a:bodyPr wrap="square" rtlCol="0">
            <a:spAutoFit/>
          </a:bodyPr>
          <a:lstStyle/>
          <a:p>
            <a:pPr marL="285750" indent="-285750" algn="just">
              <a:buFont typeface="Wingdings" charset="2"/>
              <a:buChar char="Ø"/>
            </a:pPr>
            <a:r>
              <a:rPr lang="en-US" dirty="0"/>
              <a:t>Secondary HPT is a common and serious disease that develops early in chronic </a:t>
            </a:r>
            <a:r>
              <a:rPr lang="en-US" dirty="0" smtClean="0"/>
              <a:t>kidney disease </a:t>
            </a:r>
            <a:r>
              <a:rPr lang="en-US" dirty="0"/>
              <a:t>(CKD) (glomerular filtration rate [GFR] ≤ 60 mL/min) before the initiation of </a:t>
            </a:r>
            <a:r>
              <a:rPr lang="en-US" dirty="0" smtClean="0"/>
              <a:t>dialysis and </a:t>
            </a:r>
            <a:r>
              <a:rPr lang="en-US" dirty="0"/>
              <a:t>progresses as patients reach end stage renal disease (ESRD</a:t>
            </a:r>
            <a:r>
              <a:rPr lang="en-US" dirty="0" smtClean="0"/>
              <a:t>)</a:t>
            </a:r>
          </a:p>
          <a:p>
            <a:pPr marL="285750" indent="-285750" algn="just">
              <a:buFont typeface="Wingdings" charset="2"/>
              <a:buChar char="Ø"/>
            </a:pPr>
            <a:endParaRPr lang="en-US" dirty="0" smtClean="0"/>
          </a:p>
          <a:p>
            <a:pPr marL="285750" indent="-285750" algn="just">
              <a:buFont typeface="Wingdings" charset="2"/>
              <a:buChar char="Ø"/>
            </a:pPr>
            <a:endParaRPr lang="en-US" dirty="0"/>
          </a:p>
          <a:p>
            <a:pPr marL="285750" indent="-285750" algn="just">
              <a:buFont typeface="Wingdings" charset="2"/>
              <a:buChar char="Ø"/>
            </a:pPr>
            <a:r>
              <a:rPr lang="en-US" dirty="0"/>
              <a:t>Traditional therapy (vitamin D and phosphate binders) is inadequate </a:t>
            </a:r>
            <a:r>
              <a:rPr lang="en-US" dirty="0" smtClean="0"/>
              <a:t>for many </a:t>
            </a:r>
            <a:r>
              <a:rPr lang="en-US" dirty="0"/>
              <a:t>patients with CKD and, at times, can even aggravate the complications of </a:t>
            </a:r>
            <a:r>
              <a:rPr lang="en-US" dirty="0" smtClean="0"/>
              <a:t>the Disease</a:t>
            </a:r>
          </a:p>
          <a:p>
            <a:pPr marL="285750" indent="-285750" algn="just">
              <a:buFont typeface="Wingdings" charset="2"/>
              <a:buChar char="Ø"/>
            </a:pPr>
            <a:endParaRPr lang="en-US" dirty="0" smtClean="0"/>
          </a:p>
          <a:p>
            <a:pPr marL="285750" indent="-285750" algn="just">
              <a:buFont typeface="Wingdings" charset="2"/>
              <a:buChar char="Ø"/>
            </a:pPr>
            <a:endParaRPr lang="en-US" dirty="0"/>
          </a:p>
          <a:p>
            <a:pPr marL="285750" indent="-285750" algn="just">
              <a:buFont typeface="Wingdings" charset="2"/>
              <a:buChar char="Ø"/>
            </a:pPr>
            <a:r>
              <a:rPr lang="en-US" dirty="0"/>
              <a:t>vitamin D sterols </a:t>
            </a:r>
            <a:r>
              <a:rPr lang="en-US" dirty="0" smtClean="0"/>
              <a:t>are </a:t>
            </a:r>
            <a:r>
              <a:rPr lang="en-US" dirty="0"/>
              <a:t>effective </a:t>
            </a:r>
            <a:r>
              <a:rPr lang="en-US" dirty="0" smtClean="0"/>
              <a:t>in reducing </a:t>
            </a:r>
            <a:r>
              <a:rPr lang="en-US" dirty="0"/>
              <a:t>PTH levels, they are limited by </a:t>
            </a:r>
            <a:r>
              <a:rPr lang="en-US" dirty="0" smtClean="0"/>
              <a:t>the development </a:t>
            </a:r>
            <a:r>
              <a:rPr lang="en-US" dirty="0"/>
              <a:t>of </a:t>
            </a:r>
            <a:r>
              <a:rPr lang="en-US" dirty="0" err="1"/>
              <a:t>hypercalcemia</a:t>
            </a:r>
            <a:r>
              <a:rPr lang="en-US" dirty="0"/>
              <a:t> </a:t>
            </a:r>
            <a:r>
              <a:rPr lang="en-US" dirty="0" smtClean="0"/>
              <a:t>and </a:t>
            </a:r>
            <a:r>
              <a:rPr lang="en-US" dirty="0" err="1" smtClean="0"/>
              <a:t>hyperphosphatemia</a:t>
            </a:r>
            <a:r>
              <a:rPr lang="en-US" dirty="0" smtClean="0"/>
              <a:t> </a:t>
            </a:r>
            <a:r>
              <a:rPr lang="en-US" dirty="0"/>
              <a:t>due to </a:t>
            </a:r>
            <a:r>
              <a:rPr lang="en-US" dirty="0" smtClean="0"/>
              <a:t>enhanced gastrointestinal </a:t>
            </a:r>
            <a:r>
              <a:rPr lang="en-US" dirty="0"/>
              <a:t>absorption</a:t>
            </a:r>
          </a:p>
        </p:txBody>
      </p:sp>
    </p:spTree>
    <p:extLst>
      <p:ext uri="{BB962C8B-B14F-4D97-AF65-F5344CB8AC3E}">
        <p14:creationId xmlns:p14="http://schemas.microsoft.com/office/powerpoint/2010/main" val="3808408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1475"/>
            <a:ext cx="77724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3157478"/>
            <a:ext cx="7543800" cy="2862322"/>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t>40% of </a:t>
            </a:r>
            <a:r>
              <a:rPr lang="en-US" dirty="0" smtClean="0"/>
              <a:t>dialysis patients </a:t>
            </a:r>
            <a:r>
              <a:rPr lang="en-US" dirty="0"/>
              <a:t>have elevated intact PTH levels (&gt; 300 </a:t>
            </a:r>
            <a:r>
              <a:rPr lang="en-US" dirty="0" err="1"/>
              <a:t>pg</a:t>
            </a:r>
            <a:r>
              <a:rPr lang="en-US" dirty="0"/>
              <a:t>/mL</a:t>
            </a:r>
            <a:r>
              <a:rPr lang="en-US" dirty="0" smtClean="0"/>
              <a:t>)</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10% of patients have PTH levels &gt; 800 </a:t>
            </a:r>
            <a:r>
              <a:rPr lang="en-US" dirty="0" err="1" smtClean="0"/>
              <a:t>pg</a:t>
            </a:r>
            <a:r>
              <a:rPr lang="en-US" dirty="0" smtClean="0"/>
              <a:t>/mL</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Over 50% of dialysis patients have phosphorus and calcium-phosphorus product (</a:t>
            </a:r>
            <a:r>
              <a:rPr lang="en-US" dirty="0" err="1"/>
              <a:t>Ca</a:t>
            </a:r>
            <a:r>
              <a:rPr lang="en-US" dirty="0"/>
              <a:t> x </a:t>
            </a:r>
            <a:r>
              <a:rPr lang="en-US" dirty="0" smtClean="0"/>
              <a:t>P) levels </a:t>
            </a:r>
            <a:r>
              <a:rPr lang="en-US" dirty="0"/>
              <a:t>above ranges recommended by international </a:t>
            </a:r>
            <a:r>
              <a:rPr lang="en-US" dirty="0" smtClean="0"/>
              <a:t>guidelines</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less than 8% </a:t>
            </a:r>
            <a:r>
              <a:rPr lang="en-US" dirty="0" smtClean="0"/>
              <a:t>of dialysis </a:t>
            </a:r>
            <a:r>
              <a:rPr lang="en-US" dirty="0"/>
              <a:t>patients receiving traditional therapy meet NKF-K/DOQI guideline </a:t>
            </a:r>
            <a:r>
              <a:rPr lang="en-US" dirty="0" smtClean="0"/>
              <a:t>ranges concurrently </a:t>
            </a:r>
            <a:r>
              <a:rPr lang="en-US" dirty="0"/>
              <a:t>for all 4 measures</a:t>
            </a:r>
          </a:p>
        </p:txBody>
      </p:sp>
      <p:sp>
        <p:nvSpPr>
          <p:cNvPr id="3" name="TextBox 2"/>
          <p:cNvSpPr txBox="1"/>
          <p:nvPr/>
        </p:nvSpPr>
        <p:spPr>
          <a:xfrm>
            <a:off x="6781800" y="1764268"/>
            <a:ext cx="1663597" cy="369332"/>
          </a:xfrm>
          <a:prstGeom prst="rect">
            <a:avLst/>
          </a:prstGeom>
          <a:noFill/>
        </p:spPr>
        <p:txBody>
          <a:bodyPr wrap="none" rtlCol="0">
            <a:spAutoFit/>
          </a:bodyPr>
          <a:lstStyle/>
          <a:p>
            <a:r>
              <a:rPr lang="en-US" dirty="0" smtClean="0"/>
              <a:t>AJKD June 2000</a:t>
            </a:r>
            <a:endParaRPr lang="en-US" dirty="0"/>
          </a:p>
        </p:txBody>
      </p:sp>
      <p:sp>
        <p:nvSpPr>
          <p:cNvPr id="4" name="TextBox 3"/>
          <p:cNvSpPr txBox="1"/>
          <p:nvPr/>
        </p:nvSpPr>
        <p:spPr>
          <a:xfrm>
            <a:off x="533400" y="2373868"/>
            <a:ext cx="1351652" cy="369332"/>
          </a:xfrm>
          <a:prstGeom prst="rect">
            <a:avLst/>
          </a:prstGeom>
          <a:noFill/>
        </p:spPr>
        <p:txBody>
          <a:bodyPr wrap="none" rtlCol="0">
            <a:spAutoFit/>
          </a:bodyPr>
          <a:lstStyle/>
          <a:p>
            <a:r>
              <a:rPr lang="en-US" b="1" dirty="0" smtClean="0">
                <a:solidFill>
                  <a:srgbClr val="FFFF00"/>
                </a:solidFill>
              </a:rPr>
              <a:t>USRDS 2000</a:t>
            </a:r>
            <a:endParaRPr lang="en-US" b="1" dirty="0">
              <a:solidFill>
                <a:srgbClr val="FFFF00"/>
              </a:solidFill>
            </a:endParaRPr>
          </a:p>
        </p:txBody>
      </p:sp>
    </p:spTree>
    <p:extLst>
      <p:ext uri="{BB962C8B-B14F-4D97-AF65-F5344CB8AC3E}">
        <p14:creationId xmlns:p14="http://schemas.microsoft.com/office/powerpoint/2010/main" val="1195467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651"/>
          <a:stretch/>
        </p:blipFill>
        <p:spPr bwMode="auto">
          <a:xfrm>
            <a:off x="1143000" y="1981200"/>
            <a:ext cx="6858000" cy="3470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0600" y="685800"/>
            <a:ext cx="7086971" cy="707886"/>
          </a:xfrm>
          <a:prstGeom prst="rect">
            <a:avLst/>
          </a:prstGeom>
          <a:noFill/>
        </p:spPr>
        <p:txBody>
          <a:bodyPr wrap="none" rtlCol="0">
            <a:spAutoFit/>
          </a:bodyPr>
          <a:lstStyle/>
          <a:p>
            <a:pPr algn="ctr"/>
            <a:r>
              <a:rPr lang="en-US" sz="2000" dirty="0" smtClean="0"/>
              <a:t>Elevated Phosphorus </a:t>
            </a:r>
            <a:r>
              <a:rPr lang="en-US" sz="2000" dirty="0" err="1" smtClean="0"/>
              <a:t>Ca</a:t>
            </a:r>
            <a:r>
              <a:rPr lang="en-US" sz="2000" dirty="0" smtClean="0"/>
              <a:t> x P, Calcium, and PTH are Associated with </a:t>
            </a:r>
          </a:p>
          <a:p>
            <a:pPr algn="ctr"/>
            <a:r>
              <a:rPr lang="en-US" sz="2000" dirty="0" smtClean="0"/>
              <a:t>Increased Mortality Risk</a:t>
            </a:r>
            <a:endParaRPr lang="en-US" sz="2000" dirty="0"/>
          </a:p>
        </p:txBody>
      </p:sp>
    </p:spTree>
    <p:extLst>
      <p:ext uri="{BB962C8B-B14F-4D97-AF65-F5344CB8AC3E}">
        <p14:creationId xmlns:p14="http://schemas.microsoft.com/office/powerpoint/2010/main" val="504084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33550"/>
            <a:ext cx="64770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1" y="663714"/>
            <a:ext cx="8686799" cy="707886"/>
          </a:xfrm>
          <a:prstGeom prst="rect">
            <a:avLst/>
          </a:prstGeom>
          <a:noFill/>
        </p:spPr>
        <p:txBody>
          <a:bodyPr wrap="square" rtlCol="0">
            <a:spAutoFit/>
          </a:bodyPr>
          <a:lstStyle/>
          <a:p>
            <a:pPr algn="ctr"/>
            <a:r>
              <a:rPr lang="en-US" sz="2000" dirty="0" smtClean="0"/>
              <a:t>Secondary HPT constitute a Risk Factor of Equal Importance to That of other </a:t>
            </a:r>
          </a:p>
          <a:p>
            <a:pPr algn="ctr"/>
            <a:r>
              <a:rPr lang="en-US" sz="2000" dirty="0" smtClean="0"/>
              <a:t>Cardiovascular Risk Factors Such as Diabetes and Anemia</a:t>
            </a:r>
            <a:endParaRPr lang="en-US" sz="2000" dirty="0"/>
          </a:p>
        </p:txBody>
      </p:sp>
    </p:spTree>
    <p:extLst>
      <p:ext uri="{BB962C8B-B14F-4D97-AF65-F5344CB8AC3E}">
        <p14:creationId xmlns:p14="http://schemas.microsoft.com/office/powerpoint/2010/main" val="3891077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78468"/>
            <a:ext cx="6931065" cy="369332"/>
          </a:xfrm>
          <a:prstGeom prst="rect">
            <a:avLst/>
          </a:prstGeom>
          <a:noFill/>
        </p:spPr>
        <p:txBody>
          <a:bodyPr wrap="none" rtlCol="0">
            <a:spAutoFit/>
          </a:bodyPr>
          <a:lstStyle/>
          <a:p>
            <a:r>
              <a:rPr lang="en-US" dirty="0" err="1" smtClean="0"/>
              <a:t>Cinacalcet</a:t>
            </a:r>
            <a:r>
              <a:rPr lang="en-US" dirty="0" smtClean="0"/>
              <a:t> was approved  in 2004 for secondary hyperparathyroidism </a:t>
            </a:r>
          </a:p>
        </p:txBody>
      </p:sp>
      <p:sp>
        <p:nvSpPr>
          <p:cNvPr id="3" name="TextBox 2"/>
          <p:cNvSpPr txBox="1"/>
          <p:nvPr/>
        </p:nvSpPr>
        <p:spPr>
          <a:xfrm>
            <a:off x="834935" y="381000"/>
            <a:ext cx="1755865" cy="523220"/>
          </a:xfrm>
          <a:prstGeom prst="rect">
            <a:avLst/>
          </a:prstGeom>
          <a:noFill/>
        </p:spPr>
        <p:txBody>
          <a:bodyPr wrap="none" rtlCol="0">
            <a:spAutoFit/>
          </a:bodyPr>
          <a:lstStyle/>
          <a:p>
            <a:r>
              <a:rPr lang="en-US" sz="2800" b="1" dirty="0" err="1" smtClean="0">
                <a:solidFill>
                  <a:srgbClr val="FFFF00"/>
                </a:solidFill>
              </a:rPr>
              <a:t>Cinacalcet</a:t>
            </a:r>
            <a:r>
              <a:rPr lang="en-US" dirty="0" smtClean="0">
                <a:solidFill>
                  <a:srgbClr val="FFFF00"/>
                </a:solidFill>
              </a:rPr>
              <a:t> </a:t>
            </a:r>
            <a:endParaRPr lang="en-US"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800"/>
            <a:ext cx="55054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0" y="6324600"/>
            <a:ext cx="2890535" cy="369332"/>
          </a:xfrm>
          <a:prstGeom prst="rect">
            <a:avLst/>
          </a:prstGeom>
          <a:noFill/>
        </p:spPr>
        <p:txBody>
          <a:bodyPr wrap="none" rtlCol="0">
            <a:spAutoFit/>
          </a:bodyPr>
          <a:lstStyle/>
          <a:p>
            <a:r>
              <a:rPr lang="en-US" dirty="0" smtClean="0"/>
              <a:t>Phase 3 studies of </a:t>
            </a:r>
            <a:r>
              <a:rPr lang="en-US" dirty="0" err="1" smtClean="0"/>
              <a:t>Cinacalcet</a:t>
            </a:r>
            <a:endParaRPr lang="en-US" dirty="0"/>
          </a:p>
        </p:txBody>
      </p:sp>
    </p:spTree>
    <p:extLst>
      <p:ext uri="{BB962C8B-B14F-4D97-AF65-F5344CB8AC3E}">
        <p14:creationId xmlns:p14="http://schemas.microsoft.com/office/powerpoint/2010/main" val="463056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94190" y="2057400"/>
            <a:ext cx="8210550" cy="1066800"/>
          </a:xfrm>
          <a:prstGeom prst="rect">
            <a:avLst/>
          </a:prstGeom>
          <a:noFill/>
          <a:ln w="9525">
            <a:noFill/>
            <a:miter lim="800000"/>
            <a:headEnd/>
            <a:tailEnd/>
          </a:ln>
        </p:spPr>
      </p:pic>
      <p:sp>
        <p:nvSpPr>
          <p:cNvPr id="3" name="TextBox 2"/>
          <p:cNvSpPr txBox="1"/>
          <p:nvPr/>
        </p:nvSpPr>
        <p:spPr>
          <a:xfrm>
            <a:off x="457200" y="4105870"/>
            <a:ext cx="8305800" cy="923330"/>
          </a:xfrm>
          <a:prstGeom prst="rect">
            <a:avLst/>
          </a:prstGeom>
          <a:noFill/>
        </p:spPr>
        <p:txBody>
          <a:bodyPr wrap="square" rtlCol="0">
            <a:spAutoFit/>
          </a:bodyPr>
          <a:lstStyle/>
          <a:p>
            <a:pPr algn="just">
              <a:buFont typeface="Wingdings" pitchFamily="2" charset="2"/>
              <a:buChar char="Ø"/>
            </a:pPr>
            <a:r>
              <a:rPr lang="en-US" dirty="0" smtClean="0">
                <a:latin typeface="Arial" pitchFamily="34" charset="0"/>
                <a:cs typeface="Arial" pitchFamily="34" charset="0"/>
              </a:rPr>
              <a:t> Reduction in the risk of cardiovascular events and fracture and a marked </a:t>
            </a:r>
          </a:p>
          <a:p>
            <a:pPr algn="just"/>
            <a:r>
              <a:rPr lang="en-US" dirty="0">
                <a:latin typeface="Arial" pitchFamily="34" charset="0"/>
                <a:cs typeface="Arial" pitchFamily="34" charset="0"/>
              </a:rPr>
              <a:t> </a:t>
            </a:r>
            <a:r>
              <a:rPr lang="en-US" dirty="0" smtClean="0">
                <a:latin typeface="Arial" pitchFamily="34" charset="0"/>
                <a:cs typeface="Arial" pitchFamily="34" charset="0"/>
              </a:rPr>
              <a:t>   reduction in the rate of </a:t>
            </a:r>
            <a:r>
              <a:rPr lang="en-US" dirty="0" err="1" smtClean="0">
                <a:latin typeface="Arial" pitchFamily="34" charset="0"/>
                <a:cs typeface="Arial" pitchFamily="34" charset="0"/>
              </a:rPr>
              <a:t>parathyroidectomy</a:t>
            </a:r>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3976887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1250</Words>
  <Application>Microsoft Office PowerPoint</Application>
  <PresentationFormat>On-screen Show (4:3)</PresentationFormat>
  <Paragraphs>160</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Journal Club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 Academic Health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dc:title>
  <dc:creator>Bhanushali, Keerti K.</dc:creator>
  <cp:lastModifiedBy>Windows User</cp:lastModifiedBy>
  <cp:revision>43</cp:revision>
  <dcterms:created xsi:type="dcterms:W3CDTF">2013-10-20T12:53:24Z</dcterms:created>
  <dcterms:modified xsi:type="dcterms:W3CDTF">2013-10-23T02:52:31Z</dcterms:modified>
</cp:coreProperties>
</file>