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78"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11/20/2013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smtClean="0"/>
          </a:p>
          <a:p>
            <a:r>
              <a:rPr lang="en-US" dirty="0" err="1" smtClean="0"/>
              <a:t>Girish</a:t>
            </a:r>
            <a:r>
              <a:rPr lang="en-US" dirty="0" smtClean="0"/>
              <a:t> </a:t>
            </a:r>
            <a:r>
              <a:rPr lang="en-US" dirty="0" err="1" smtClean="0"/>
              <a:t>Singhania</a:t>
            </a:r>
            <a:endParaRPr lang="en-US" dirty="0" smtClean="0"/>
          </a:p>
          <a:p>
            <a:r>
              <a:rPr lang="en-US" dirty="0" smtClean="0"/>
              <a:t>N </a:t>
            </a:r>
            <a:r>
              <a:rPr lang="en-US" dirty="0" err="1" smtClean="0"/>
              <a:t>Engl</a:t>
            </a:r>
            <a:r>
              <a:rPr lang="en-US" dirty="0" smtClean="0"/>
              <a:t> J Med 2012</a:t>
            </a:r>
            <a:endParaRPr lang="en-US" dirty="0"/>
          </a:p>
        </p:txBody>
      </p:sp>
      <p:sp>
        <p:nvSpPr>
          <p:cNvPr id="2" name="Title 1"/>
          <p:cNvSpPr>
            <a:spLocks noGrp="1"/>
          </p:cNvSpPr>
          <p:nvPr>
            <p:ph type="ctrTitle"/>
          </p:nvPr>
        </p:nvSpPr>
        <p:spPr/>
        <p:txBody>
          <a:bodyPr>
            <a:normAutofit fontScale="90000"/>
          </a:bodyPr>
          <a:lstStyle/>
          <a:p>
            <a:r>
              <a:rPr smtClean="0"/>
              <a:t>Ultrafiltration in Decompensated Heart Failure with Cardiorenal Syndrome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Ultrafiltration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For patients assigned to </a:t>
            </a:r>
            <a:r>
              <a:rPr lang="en-US" dirty="0" err="1" smtClean="0"/>
              <a:t>ultrafiltration</a:t>
            </a:r>
            <a:r>
              <a:rPr lang="en-US" dirty="0" smtClean="0"/>
              <a:t> therapy, loop diuretics were to be discontinued for the duration of the </a:t>
            </a:r>
            <a:r>
              <a:rPr lang="en-US" dirty="0" err="1" smtClean="0"/>
              <a:t>ultrafiltration</a:t>
            </a:r>
            <a:r>
              <a:rPr lang="en-US" dirty="0" smtClean="0"/>
              <a:t> intervention. </a:t>
            </a:r>
          </a:p>
          <a:p>
            <a:r>
              <a:rPr lang="en-US" dirty="0" smtClean="0"/>
              <a:t>Fluid status was managed by means of </a:t>
            </a:r>
            <a:r>
              <a:rPr lang="en-US" dirty="0" err="1" smtClean="0"/>
              <a:t>ultrafiltration</a:t>
            </a:r>
            <a:r>
              <a:rPr lang="en-US" dirty="0" smtClean="0"/>
              <a:t> with the use of the </a:t>
            </a:r>
            <a:r>
              <a:rPr lang="en-US" dirty="0" err="1" smtClean="0"/>
              <a:t>Aquadex</a:t>
            </a:r>
            <a:r>
              <a:rPr lang="en-US" dirty="0" smtClean="0"/>
              <a:t> System 100 (CHF Solutions) according to the manufacturer's specifications. </a:t>
            </a:r>
          </a:p>
          <a:p>
            <a:r>
              <a:rPr lang="en-US" dirty="0" err="1" smtClean="0"/>
              <a:t>Ultrafiltration</a:t>
            </a:r>
            <a:r>
              <a:rPr lang="en-US" dirty="0" smtClean="0"/>
              <a:t> was performed at a fluid-removal rate of 200 ml per hour.</a:t>
            </a:r>
          </a:p>
          <a:p>
            <a:r>
              <a:rPr lang="en-US" dirty="0" smtClean="0"/>
              <a:t>The addition of intravenous vasodilators or positive </a:t>
            </a:r>
            <a:r>
              <a:rPr lang="en-US" dirty="0" err="1" smtClean="0"/>
              <a:t>inotropic</a:t>
            </a:r>
            <a:r>
              <a:rPr lang="en-US" dirty="0" smtClean="0"/>
              <a:t> agents after randomization was prohibited unless they were deemed to be necessary as rescue therapy.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End Point</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Change in serum </a:t>
            </a:r>
            <a:r>
              <a:rPr lang="en-US" dirty="0" err="1" smtClean="0"/>
              <a:t>creatinine</a:t>
            </a:r>
            <a:r>
              <a:rPr lang="en-US" dirty="0" smtClean="0"/>
              <a:t> AND weight together as a “</a:t>
            </a:r>
            <a:r>
              <a:rPr lang="en-US" dirty="0" err="1" smtClean="0"/>
              <a:t>bivariate</a:t>
            </a:r>
            <a:r>
              <a:rPr lang="en-US" dirty="0" smtClean="0"/>
              <a:t>” endpoint assessed 96 hours after enrollment.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End Points</a:t>
            </a:r>
            <a:endParaRPr lang="en-US" dirty="0"/>
          </a:p>
        </p:txBody>
      </p:sp>
      <p:sp>
        <p:nvSpPr>
          <p:cNvPr id="3" name="Content Placeholder 2"/>
          <p:cNvSpPr>
            <a:spLocks noGrp="1"/>
          </p:cNvSpPr>
          <p:nvPr>
            <p:ph sz="quarter" idx="1"/>
          </p:nvPr>
        </p:nvSpPr>
        <p:spPr>
          <a:xfrm>
            <a:off x="914400" y="1752600"/>
            <a:ext cx="7772400" cy="4572000"/>
          </a:xfrm>
        </p:spPr>
        <p:txBody>
          <a:bodyPr>
            <a:noAutofit/>
          </a:bodyPr>
          <a:lstStyle/>
          <a:p>
            <a:r>
              <a:rPr lang="en-US" sz="1800" dirty="0" smtClean="0"/>
              <a:t>Primary endpoint assessed after randomization on hospital days 1 - 3 , 7, 30 and 60. </a:t>
            </a:r>
          </a:p>
          <a:p>
            <a:r>
              <a:rPr lang="en-US" sz="1800" dirty="0" smtClean="0"/>
              <a:t>Treatment failure during the first seven days after randomization. </a:t>
            </a:r>
          </a:p>
          <a:p>
            <a:r>
              <a:rPr lang="en-US" sz="1800" dirty="0" smtClean="0"/>
              <a:t>Changes in electrolytes from randomization to 96 hours and one week. </a:t>
            </a:r>
          </a:p>
          <a:p>
            <a:r>
              <a:rPr lang="en-US" sz="1800" dirty="0" smtClean="0"/>
              <a:t>Percent of patients achieving clinical decongestion (JVP &lt; 8, No edema or </a:t>
            </a:r>
            <a:r>
              <a:rPr lang="en-US" sz="1800" dirty="0" err="1" smtClean="0"/>
              <a:t>orthopnea</a:t>
            </a:r>
            <a:r>
              <a:rPr lang="en-US" sz="1800" dirty="0" smtClean="0"/>
              <a:t>) at 96 hours, one week, 30 and 60 days. </a:t>
            </a:r>
          </a:p>
          <a:p>
            <a:r>
              <a:rPr lang="en-US" sz="1800" dirty="0" smtClean="0"/>
              <a:t>Total net fluid loss from randomization to 96 hours and 1 week. </a:t>
            </a:r>
          </a:p>
          <a:p>
            <a:r>
              <a:rPr lang="en-US" sz="1800" dirty="0" smtClean="0"/>
              <a:t>Length of hospital stay, days alive outside the hospital at 60 days, and heart failure </a:t>
            </a:r>
            <a:r>
              <a:rPr lang="en-US" sz="1800" dirty="0" err="1" smtClean="0"/>
              <a:t>rehospitalizations</a:t>
            </a:r>
            <a:r>
              <a:rPr lang="en-US" sz="1800" dirty="0" smtClean="0"/>
              <a:t> during the 60 day.</a:t>
            </a:r>
          </a:p>
          <a:p>
            <a:r>
              <a:rPr lang="en-US" sz="1800" dirty="0" smtClean="0"/>
              <a:t>Changes in daily oral diuretic doses from prior to hospitalization to discharge, at 30 and at 60 days. </a:t>
            </a:r>
          </a:p>
          <a:p>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847082" y="794377"/>
            <a:ext cx="7687318" cy="5377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905000" y="197357"/>
            <a:ext cx="4876800" cy="6432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Study Treatments</a:t>
            </a:r>
            <a:endParaRPr lang="en-US" dirty="0"/>
          </a:p>
        </p:txBody>
      </p:sp>
      <p:sp>
        <p:nvSpPr>
          <p:cNvPr id="3" name="Content Placeholder 2"/>
          <p:cNvSpPr>
            <a:spLocks noGrp="1"/>
          </p:cNvSpPr>
          <p:nvPr>
            <p:ph sz="quarter" idx="1"/>
          </p:nvPr>
        </p:nvSpPr>
        <p:spPr>
          <a:xfrm>
            <a:off x="914400" y="1676400"/>
            <a:ext cx="7772400" cy="4572000"/>
          </a:xfrm>
        </p:spPr>
        <p:txBody>
          <a:bodyPr>
            <a:normAutofit/>
          </a:bodyPr>
          <a:lstStyle/>
          <a:p>
            <a:r>
              <a:rPr lang="en-US" dirty="0" smtClean="0"/>
              <a:t>The median duration of the stepped pharmacologic-therapy intervention was 92 hours.</a:t>
            </a:r>
          </a:p>
          <a:p>
            <a:r>
              <a:rPr lang="en-US" dirty="0" smtClean="0"/>
              <a:t>The best possible fluid volume was reached (72% of the patients), the </a:t>
            </a:r>
            <a:r>
              <a:rPr lang="en-US" dirty="0" err="1" smtClean="0"/>
              <a:t>creatinine</a:t>
            </a:r>
            <a:r>
              <a:rPr lang="en-US" dirty="0" smtClean="0"/>
              <a:t> level was increased (12%), there was evidence of intravascular volume depletion (3%), and blood pressure dropped or clinical instability developed (2%).</a:t>
            </a:r>
          </a:p>
          <a:p>
            <a:r>
              <a:rPr lang="en-US" dirty="0" smtClean="0"/>
              <a:t>46% of the participants in the pharmacologic-therapy group received treatment with </a:t>
            </a:r>
            <a:r>
              <a:rPr lang="en-US" dirty="0" err="1" smtClean="0"/>
              <a:t>metolazone</a:t>
            </a:r>
            <a:r>
              <a:rPr lang="en-US" dirty="0" smtClean="0"/>
              <a:t> within the first 7 days, 5% were treated with IV vasodilators, and 12% were treated with IV </a:t>
            </a:r>
            <a:r>
              <a:rPr lang="en-US" dirty="0" err="1" smtClean="0"/>
              <a:t>inotropic</a:t>
            </a:r>
            <a:r>
              <a:rPr lang="en-US" dirty="0" smtClean="0"/>
              <a:t> agents before the day 4 assessment.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1447800"/>
            <a:ext cx="7772400" cy="4572000"/>
          </a:xfrm>
        </p:spPr>
        <p:txBody>
          <a:bodyPr>
            <a:normAutofit lnSpcReduction="10000"/>
          </a:bodyPr>
          <a:lstStyle/>
          <a:p>
            <a:r>
              <a:rPr lang="en-US" dirty="0" err="1" smtClean="0"/>
              <a:t>Ultrafiltration</a:t>
            </a:r>
            <a:r>
              <a:rPr lang="en-US" dirty="0" smtClean="0"/>
              <a:t> was started a median of 8 hours and the median duration of the treatment was 40 hours.</a:t>
            </a:r>
          </a:p>
          <a:p>
            <a:r>
              <a:rPr lang="en-US" dirty="0" smtClean="0"/>
              <a:t>The best possible fluid volume was reached (50% of the patients), the </a:t>
            </a:r>
            <a:r>
              <a:rPr lang="en-US" dirty="0" err="1" smtClean="0"/>
              <a:t>creatinine</a:t>
            </a:r>
            <a:r>
              <a:rPr lang="en-US" dirty="0" smtClean="0"/>
              <a:t> level was increased (16%), difficulties developed with vascular access (9%), and thrombosis of the </a:t>
            </a:r>
            <a:r>
              <a:rPr lang="en-US" dirty="0" err="1" smtClean="0"/>
              <a:t>ultrafiltration</a:t>
            </a:r>
            <a:r>
              <a:rPr lang="en-US" dirty="0" smtClean="0"/>
              <a:t> circuit developed (9%).</a:t>
            </a:r>
          </a:p>
          <a:p>
            <a:r>
              <a:rPr lang="en-US" dirty="0" smtClean="0"/>
              <a:t>9% received IV diuretics instead of </a:t>
            </a:r>
            <a:r>
              <a:rPr lang="en-US" dirty="0" err="1" smtClean="0"/>
              <a:t>ultrafiltration</a:t>
            </a:r>
            <a:r>
              <a:rPr lang="en-US" dirty="0" smtClean="0"/>
              <a:t>, and an additional 30% received IV diuretics after </a:t>
            </a:r>
            <a:r>
              <a:rPr lang="en-US" dirty="0" err="1" smtClean="0"/>
              <a:t>ultrafiltration</a:t>
            </a:r>
            <a:r>
              <a:rPr lang="en-US" dirty="0" smtClean="0"/>
              <a:t> was stopped and before the 96-hour assessment.</a:t>
            </a:r>
          </a:p>
          <a:p>
            <a:r>
              <a:rPr lang="en-US" dirty="0" smtClean="0"/>
              <a:t>3% of the patients received vasodilators and 3% received IV </a:t>
            </a:r>
            <a:r>
              <a:rPr lang="en-US" dirty="0" err="1" smtClean="0"/>
              <a:t>inotropic</a:t>
            </a:r>
            <a:r>
              <a:rPr lang="en-US" dirty="0" smtClean="0"/>
              <a:t> agents before the day 4 assessment.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Primary End Point</a:t>
            </a:r>
            <a:endParaRPr lang="en-US"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944486" y="1524000"/>
            <a:ext cx="7361314"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srcRect/>
          <a:stretch>
            <a:fillRect/>
          </a:stretch>
        </p:blipFill>
        <p:spPr bwMode="auto">
          <a:xfrm>
            <a:off x="2209800" y="304800"/>
            <a:ext cx="4809878" cy="6240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1219200" y="381000"/>
            <a:ext cx="6769344" cy="6184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BACKGROUND</a:t>
            </a:r>
            <a:endParaRPr lang="en-US" dirty="0"/>
          </a:p>
        </p:txBody>
      </p:sp>
      <p:sp>
        <p:nvSpPr>
          <p:cNvPr id="3" name="Content Placeholder 2"/>
          <p:cNvSpPr>
            <a:spLocks noGrp="1"/>
          </p:cNvSpPr>
          <p:nvPr>
            <p:ph sz="quarter" idx="1"/>
          </p:nvPr>
        </p:nvSpPr>
        <p:spPr/>
        <p:txBody>
          <a:bodyPr/>
          <a:lstStyle/>
          <a:p>
            <a:pPr fontAlgn="base">
              <a:buNone/>
            </a:pPr>
            <a:r>
              <a:rPr lang="en-US" dirty="0" smtClean="0"/>
              <a:t>	</a:t>
            </a:r>
          </a:p>
          <a:p>
            <a:pPr fontAlgn="base">
              <a:buNone/>
            </a:pPr>
            <a:r>
              <a:rPr lang="en-US" dirty="0" smtClean="0"/>
              <a:t>	</a:t>
            </a:r>
            <a:r>
              <a:rPr lang="en-US" dirty="0" err="1" smtClean="0"/>
              <a:t>Ultrafiltration</a:t>
            </a:r>
            <a:r>
              <a:rPr lang="en-US" dirty="0" smtClean="0"/>
              <a:t> is an alternative strategy to diuretic therapy for the treatment of patients with acute </a:t>
            </a:r>
            <a:r>
              <a:rPr lang="en-US" dirty="0" err="1" smtClean="0"/>
              <a:t>decompensated</a:t>
            </a:r>
            <a:r>
              <a:rPr lang="en-US" dirty="0" smtClean="0"/>
              <a:t> heart failure. </a:t>
            </a:r>
          </a:p>
          <a:p>
            <a:pPr fontAlgn="base">
              <a:buNone/>
            </a:pPr>
            <a:r>
              <a:rPr lang="en-US" dirty="0" smtClean="0"/>
              <a:t>	Little is known about the efficacy and safety of </a:t>
            </a:r>
            <a:r>
              <a:rPr lang="en-US" dirty="0" err="1" smtClean="0"/>
              <a:t>ultrafiltration</a:t>
            </a:r>
            <a:r>
              <a:rPr lang="en-US" dirty="0" smtClean="0"/>
              <a:t> in patients with acute </a:t>
            </a:r>
            <a:r>
              <a:rPr lang="en-US" dirty="0" err="1" smtClean="0"/>
              <a:t>decompensated</a:t>
            </a:r>
            <a:r>
              <a:rPr lang="en-US" dirty="0" smtClean="0"/>
              <a:t> heart failure complicated by persistent congestion and worsened renal function.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1066800" y="549803"/>
            <a:ext cx="7125673" cy="56985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sz="quarter" idx="1"/>
          </p:nvPr>
        </p:nvPicPr>
        <p:blipFill>
          <a:blip r:embed="rId2"/>
          <a:srcRect/>
          <a:stretch>
            <a:fillRect/>
          </a:stretch>
        </p:blipFill>
        <p:spPr bwMode="auto">
          <a:xfrm>
            <a:off x="1524000" y="598096"/>
            <a:ext cx="6087847" cy="572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r>
              <a:rPr lang="en-US" dirty="0" smtClean="0"/>
              <a:t>Strengths of the study:</a:t>
            </a:r>
          </a:p>
          <a:p>
            <a:pPr lvl="1"/>
            <a:r>
              <a:rPr lang="en-US" dirty="0" smtClean="0"/>
              <a:t>Multicenter randomized controlled trial.</a:t>
            </a:r>
          </a:p>
          <a:p>
            <a:pPr lvl="1"/>
            <a:r>
              <a:rPr lang="en-US" dirty="0" smtClean="0"/>
              <a:t>Primary end point includes two most common things we check routinely.</a:t>
            </a:r>
          </a:p>
          <a:p>
            <a:pPr lvl="1"/>
            <a:r>
              <a:rPr lang="en-US" dirty="0" smtClean="0"/>
              <a:t>Most of the patients enrolled in study completed the study.</a:t>
            </a:r>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Study limitations</a:t>
            </a:r>
          </a:p>
          <a:p>
            <a:pPr lvl="1"/>
            <a:r>
              <a:rPr lang="en-US" dirty="0" smtClean="0"/>
              <a:t>The treatment assignments were not blinded, and biases on the part of study investigators may have affected the duration or relative intensity of </a:t>
            </a:r>
            <a:r>
              <a:rPr lang="en-US" dirty="0" err="1" smtClean="0"/>
              <a:t>ultrafiltration</a:t>
            </a:r>
            <a:r>
              <a:rPr lang="en-US" dirty="0" smtClean="0"/>
              <a:t> and pharmacologic therapy.</a:t>
            </a:r>
          </a:p>
          <a:p>
            <a:pPr lvl="1"/>
            <a:r>
              <a:rPr lang="en-US" dirty="0" smtClean="0"/>
              <a:t>Not enough patients in each group.</a:t>
            </a:r>
          </a:p>
          <a:p>
            <a:pPr lvl="1"/>
            <a:r>
              <a:rPr lang="en-US" dirty="0" smtClean="0"/>
              <a:t>Although there is significant difference in </a:t>
            </a:r>
            <a:r>
              <a:rPr lang="en-US" dirty="0" err="1" smtClean="0"/>
              <a:t>creatinine</a:t>
            </a:r>
            <a:r>
              <a:rPr lang="en-US" dirty="0" smtClean="0"/>
              <a:t> at 96 hours but no significant difference in </a:t>
            </a:r>
            <a:r>
              <a:rPr lang="en-US" dirty="0" err="1" smtClean="0"/>
              <a:t>cystatin</a:t>
            </a:r>
            <a:r>
              <a:rPr lang="en-US" dirty="0" smtClean="0"/>
              <a:t> C or GFR.</a:t>
            </a:r>
          </a:p>
          <a:p>
            <a:pPr lvl="1"/>
            <a:r>
              <a:rPr lang="it-IT" dirty="0" smtClean="0"/>
              <a:t>Aquadex System 100 ultrafiltration procedure doesn’t remove creatinine and in the ultrafiltration group most of the fluid was removed with ultrafiltration compared to pharmacological group where it was removed through kidneys.</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srcRect/>
          <a:stretch>
            <a:fillRect/>
          </a:stretch>
        </p:blipFill>
        <p:spPr bwMode="auto">
          <a:xfrm>
            <a:off x="1274111" y="762000"/>
            <a:ext cx="6574489"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 A total of 12% of patients in the pharmacologic-therapy group received </a:t>
            </a:r>
            <a:r>
              <a:rPr lang="en-US" dirty="0" err="1" smtClean="0"/>
              <a:t>inotropic</a:t>
            </a:r>
            <a:r>
              <a:rPr lang="en-US" dirty="0" smtClean="0"/>
              <a:t> agents, which are prohibited in </a:t>
            </a:r>
            <a:r>
              <a:rPr lang="en-US" dirty="0" err="1" smtClean="0"/>
              <a:t>ultrafiltration</a:t>
            </a:r>
            <a:r>
              <a:rPr lang="en-US" dirty="0" smtClean="0"/>
              <a:t>; this may have attenuated hypotension-related worsening renal function.</a:t>
            </a:r>
          </a:p>
          <a:p>
            <a:r>
              <a:rPr lang="en-US" dirty="0" smtClean="0"/>
              <a:t>A total of 23% of patients in the </a:t>
            </a:r>
            <a:r>
              <a:rPr lang="en-US" dirty="0" err="1" smtClean="0"/>
              <a:t>ultrafiltration</a:t>
            </a:r>
            <a:r>
              <a:rPr lang="en-US" dirty="0" smtClean="0"/>
              <a:t> group crossed over to alternative therapy, and 39% received intravenous diuretics before the 96-hour assessment, which may have contributed to worsening renal function.</a:t>
            </a:r>
          </a:p>
          <a:p>
            <a:r>
              <a:rPr lang="en-US" dirty="0" smtClean="0"/>
              <a:t>Changes in </a:t>
            </a:r>
            <a:r>
              <a:rPr lang="en-US" dirty="0" err="1" smtClean="0"/>
              <a:t>hematocrit</a:t>
            </a:r>
            <a:r>
              <a:rPr lang="en-US" dirty="0" smtClean="0"/>
              <a:t> may be a useful surrogate for measuring the plasma refill rate during </a:t>
            </a:r>
            <a:r>
              <a:rPr lang="en-US" dirty="0" err="1" smtClean="0"/>
              <a:t>ultrafiltration</a:t>
            </a:r>
            <a:r>
              <a:rPr lang="en-US" dirty="0" smtClean="0"/>
              <a:t> therapy but it was not measured.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CONCLUSION</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In a randomized trial involving patients hospitalized for acute </a:t>
            </a:r>
            <a:r>
              <a:rPr lang="en-US" dirty="0" err="1" smtClean="0"/>
              <a:t>decompensated</a:t>
            </a:r>
            <a:r>
              <a:rPr lang="en-US" dirty="0" smtClean="0"/>
              <a:t> heart failure, worsened renal function, and persistent congestion, the use of a stepped pharmacologic-therapy algorithm was superior to a strategy of </a:t>
            </a:r>
            <a:r>
              <a:rPr lang="en-US" dirty="0" err="1" smtClean="0"/>
              <a:t>ultrafiltration</a:t>
            </a:r>
            <a:r>
              <a:rPr lang="en-US" dirty="0" smtClean="0"/>
              <a:t> for the preservation of renal function at 96 hours, with a similar amount of weight loss with the two approaches.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85800" y="1447800"/>
            <a:ext cx="7772400" cy="4572000"/>
          </a:xfrm>
        </p:spPr>
        <p:txBody>
          <a:bodyPr/>
          <a:lstStyle/>
          <a:p>
            <a:endParaRPr lang="en-US" dirty="0" smtClean="0"/>
          </a:p>
          <a:p>
            <a:endParaRPr lang="en-US" dirty="0" smtClean="0"/>
          </a:p>
          <a:p>
            <a:pPr algn="ctr">
              <a:buNone/>
            </a:pPr>
            <a:r>
              <a:rPr lang="en-US" sz="6000" dirty="0" smtClean="0"/>
              <a:t>Thank you</a:t>
            </a:r>
            <a:endParaRPr 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Study Design: Inclusion Criteria</a:t>
            </a:r>
            <a:endParaRPr lang="en-US" dirty="0"/>
          </a:p>
        </p:txBody>
      </p:sp>
      <p:sp>
        <p:nvSpPr>
          <p:cNvPr id="3" name="Content Placeholder 2"/>
          <p:cNvSpPr>
            <a:spLocks noGrp="1"/>
          </p:cNvSpPr>
          <p:nvPr>
            <p:ph sz="quarter" idx="1"/>
          </p:nvPr>
        </p:nvSpPr>
        <p:spPr>
          <a:xfrm>
            <a:off x="914400" y="1600200"/>
            <a:ext cx="7772400" cy="4572000"/>
          </a:xfrm>
        </p:spPr>
        <p:txBody>
          <a:bodyPr>
            <a:normAutofit/>
          </a:bodyPr>
          <a:lstStyle/>
          <a:p>
            <a:r>
              <a:rPr lang="en-US" dirty="0" smtClean="0"/>
              <a:t>Admitted to the hospital with a primary diagnosis of </a:t>
            </a:r>
            <a:r>
              <a:rPr lang="en-US" dirty="0" err="1" smtClean="0"/>
              <a:t>decompensated</a:t>
            </a:r>
            <a:r>
              <a:rPr lang="en-US" dirty="0" smtClean="0"/>
              <a:t> heart failure </a:t>
            </a:r>
          </a:p>
          <a:p>
            <a:r>
              <a:rPr lang="en-US" dirty="0" smtClean="0"/>
              <a:t>Onset of </a:t>
            </a:r>
            <a:r>
              <a:rPr lang="en-US" dirty="0" err="1" smtClean="0"/>
              <a:t>cardiorenal</a:t>
            </a:r>
            <a:r>
              <a:rPr lang="en-US" dirty="0" smtClean="0"/>
              <a:t> syndrome after hospitalization or pre-hospitalization </a:t>
            </a:r>
          </a:p>
          <a:p>
            <a:pPr lvl="1"/>
            <a:r>
              <a:rPr lang="en-US" dirty="0" smtClean="0"/>
              <a:t>after hospitalization—onset of </a:t>
            </a:r>
            <a:r>
              <a:rPr lang="en-US" dirty="0" err="1" smtClean="0"/>
              <a:t>cardiorenal</a:t>
            </a:r>
            <a:r>
              <a:rPr lang="en-US" dirty="0" smtClean="0"/>
              <a:t> syndrome after hospitalization must occur within 10 days from the time of admission after receiving IV diuretics </a:t>
            </a:r>
          </a:p>
          <a:p>
            <a:pPr lvl="1"/>
            <a:r>
              <a:rPr lang="en-US" dirty="0" smtClean="0"/>
              <a:t>pre-hospitalization—onset of </a:t>
            </a:r>
            <a:r>
              <a:rPr lang="en-US" dirty="0" err="1" smtClean="0"/>
              <a:t>cardiorenal</a:t>
            </a:r>
            <a:r>
              <a:rPr lang="en-US" dirty="0" smtClean="0"/>
              <a:t> syndrome pre-hospitalization must occur within 12 weeks of the index hospitalization in the setting of escalating doses of outpatient diuretics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Persistent volume overload </a:t>
            </a:r>
          </a:p>
          <a:p>
            <a:pPr lvl="1"/>
            <a:r>
              <a:rPr lang="en-US" dirty="0" smtClean="0"/>
              <a:t>For patients with a pulmonary artery catheter, persistent volume overload will include: </a:t>
            </a:r>
          </a:p>
          <a:p>
            <a:pPr lvl="2"/>
            <a:r>
              <a:rPr lang="en-US" dirty="0" smtClean="0"/>
              <a:t>Pulmonary capillary wedge pressure greater than 22mmHg and one of the following clinical signs: at least 2+ peripheral edema and/or pulmonary edema or pleural effusions on chest x-ray </a:t>
            </a:r>
          </a:p>
          <a:p>
            <a:pPr lvl="1"/>
            <a:r>
              <a:rPr lang="en-US" dirty="0" smtClean="0"/>
              <a:t>For patients without a pulmonary artery catheter, persistent volume overload will include at least two of the following: </a:t>
            </a:r>
          </a:p>
          <a:p>
            <a:pPr lvl="2"/>
            <a:r>
              <a:rPr lang="en-US" dirty="0" smtClean="0"/>
              <a:t>At least 2+ peripheral edema, jugular venous pressure greater than 10 cm on physical examination (or central venous pressure greater than 10 mmHg when measured), pulmonary edema or pleural effusions on chest x-ray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criteria:</a:t>
            </a:r>
            <a:endParaRPr lang="en-US" dirty="0"/>
          </a:p>
        </p:txBody>
      </p:sp>
      <p:sp>
        <p:nvSpPr>
          <p:cNvPr id="3" name="Content Placeholder 2"/>
          <p:cNvSpPr>
            <a:spLocks noGrp="1"/>
          </p:cNvSpPr>
          <p:nvPr>
            <p:ph sz="quarter" idx="1"/>
          </p:nvPr>
        </p:nvSpPr>
        <p:spPr>
          <a:xfrm>
            <a:off x="914400" y="1600200"/>
            <a:ext cx="7772400" cy="5105400"/>
          </a:xfrm>
        </p:spPr>
        <p:txBody>
          <a:bodyPr>
            <a:normAutofit fontScale="77500" lnSpcReduction="20000"/>
          </a:bodyPr>
          <a:lstStyle/>
          <a:p>
            <a:r>
              <a:rPr lang="en-US" dirty="0" smtClean="0"/>
              <a:t>Intravascular volume depletion based on investigator’s clinical assessment </a:t>
            </a:r>
          </a:p>
          <a:p>
            <a:r>
              <a:rPr lang="en-US" dirty="0" smtClean="0"/>
              <a:t>Acute coronary syndrome within 4 weeks </a:t>
            </a:r>
          </a:p>
          <a:p>
            <a:r>
              <a:rPr lang="en-US" dirty="0" smtClean="0"/>
              <a:t>Indication for </a:t>
            </a:r>
            <a:r>
              <a:rPr lang="en-US" dirty="0" err="1" smtClean="0"/>
              <a:t>hemodialysis</a:t>
            </a:r>
            <a:r>
              <a:rPr lang="en-US" dirty="0" smtClean="0"/>
              <a:t> or </a:t>
            </a:r>
            <a:r>
              <a:rPr lang="en-US" dirty="0" err="1" smtClean="0"/>
              <a:t>creatinine</a:t>
            </a:r>
            <a:r>
              <a:rPr lang="en-US" dirty="0" smtClean="0"/>
              <a:t> &gt; 3.5 mg per deciliter at admission. </a:t>
            </a:r>
          </a:p>
          <a:p>
            <a:r>
              <a:rPr lang="en-US" dirty="0" smtClean="0"/>
              <a:t>Systolic blood pressure &lt; 90 mmHg at the time of enrollment </a:t>
            </a:r>
          </a:p>
          <a:p>
            <a:r>
              <a:rPr lang="en-US" dirty="0" smtClean="0"/>
              <a:t>Alternative explanation for worsening renal function such as obstructive nephropathy, Contrast induced nephropathy, acute tubular necrosis </a:t>
            </a:r>
          </a:p>
          <a:p>
            <a:r>
              <a:rPr lang="en-US" dirty="0" err="1" smtClean="0"/>
              <a:t>Hematocrit</a:t>
            </a:r>
            <a:r>
              <a:rPr lang="en-US" dirty="0" smtClean="0"/>
              <a:t> &gt; 45% </a:t>
            </a:r>
          </a:p>
          <a:p>
            <a:r>
              <a:rPr lang="en-US" dirty="0" smtClean="0"/>
              <a:t>Clinical instability likely to require IV </a:t>
            </a:r>
            <a:r>
              <a:rPr lang="en-US" dirty="0" err="1" smtClean="0"/>
              <a:t>vasoactive</a:t>
            </a:r>
            <a:r>
              <a:rPr lang="en-US" dirty="0" smtClean="0"/>
              <a:t> drugs, vasodilators or </a:t>
            </a:r>
            <a:r>
              <a:rPr lang="en-US" dirty="0" err="1" smtClean="0"/>
              <a:t>inotropic</a:t>
            </a:r>
            <a:r>
              <a:rPr lang="en-US" dirty="0" smtClean="0"/>
              <a:t> agents. </a:t>
            </a:r>
          </a:p>
          <a:p>
            <a:r>
              <a:rPr lang="en-US" dirty="0" smtClean="0"/>
              <a:t>Allergy or contraindications to the use of heparin </a:t>
            </a:r>
          </a:p>
          <a:p>
            <a:r>
              <a:rPr lang="en-US" dirty="0" smtClean="0"/>
              <a:t>Known bilateral renal artery </a:t>
            </a:r>
            <a:r>
              <a:rPr lang="en-US" dirty="0" err="1" smtClean="0"/>
              <a:t>stenosis</a:t>
            </a:r>
            <a:r>
              <a:rPr lang="en-US" dirty="0" smtClean="0"/>
              <a:t> </a:t>
            </a:r>
          </a:p>
          <a:p>
            <a:r>
              <a:rPr lang="en-US" dirty="0" smtClean="0"/>
              <a:t>Active </a:t>
            </a:r>
            <a:r>
              <a:rPr lang="en-US" dirty="0" err="1" smtClean="0"/>
              <a:t>myocarditis</a:t>
            </a:r>
            <a:r>
              <a:rPr lang="en-US" dirty="0" smtClean="0"/>
              <a:t> or hypertrophic obstructive </a:t>
            </a:r>
            <a:r>
              <a:rPr lang="en-US" dirty="0" err="1" smtClean="0"/>
              <a:t>cardiomyopathy</a:t>
            </a:r>
            <a:r>
              <a:rPr lang="en-US" dirty="0" smtClean="0"/>
              <a:t>, severe </a:t>
            </a:r>
            <a:r>
              <a:rPr lang="en-US" dirty="0" err="1" smtClean="0"/>
              <a:t>valvular</a:t>
            </a:r>
            <a:r>
              <a:rPr lang="en-US" dirty="0" smtClean="0"/>
              <a:t> </a:t>
            </a:r>
            <a:r>
              <a:rPr lang="en-US" dirty="0" err="1" smtClean="0"/>
              <a:t>stenosis</a:t>
            </a:r>
            <a:r>
              <a:rPr lang="en-US" dirty="0" smtClean="0"/>
              <a:t> or complex congenital heart disease </a:t>
            </a:r>
          </a:p>
          <a:p>
            <a:r>
              <a:rPr lang="en-US" dirty="0" smtClean="0"/>
              <a:t>Sepsis or ongoing systemic infection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Patients were randomly assigned, in a 1:1 ratio, to either </a:t>
            </a:r>
            <a:r>
              <a:rPr lang="en-US" dirty="0" err="1" smtClean="0"/>
              <a:t>ultrafiltration</a:t>
            </a:r>
            <a:r>
              <a:rPr lang="en-US" dirty="0" smtClean="0"/>
              <a:t> therapy or pharmacologic therapy.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RANDOMIZATION – STEPPED PHARMACOLOGIC CARE ARM</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2090738"/>
            <a:ext cx="8156230" cy="2557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414100" y="1909763"/>
            <a:ext cx="8501300" cy="3271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838200" y="1331459"/>
            <a:ext cx="7600950" cy="4459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188</TotalTime>
  <Words>952</Words>
  <Application>Microsoft Office PowerPoint</Application>
  <PresentationFormat>On-screen Show (4:3)</PresentationFormat>
  <Paragraphs>78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Ultrafiltration in Decompensated Heart Failure with Cardiorenal Syndrome</vt:lpstr>
      <vt:lpstr>BACKGROUND</vt:lpstr>
      <vt:lpstr>Study Design: Inclusion Criteria</vt:lpstr>
      <vt:lpstr>Slide 4</vt:lpstr>
      <vt:lpstr>Exclusion criteria:</vt:lpstr>
      <vt:lpstr>Slide 6</vt:lpstr>
      <vt:lpstr>AT RANDOMIZATION – STEPPED PHARMACOLOGIC CARE ARM</vt:lpstr>
      <vt:lpstr>Slide 8</vt:lpstr>
      <vt:lpstr>Slide 9</vt:lpstr>
      <vt:lpstr>Ultrafiltration</vt:lpstr>
      <vt:lpstr>Primary End Point</vt:lpstr>
      <vt:lpstr>Secondary End Points</vt:lpstr>
      <vt:lpstr>Slide 13</vt:lpstr>
      <vt:lpstr>Slide 14</vt:lpstr>
      <vt:lpstr>Study Treatments</vt:lpstr>
      <vt:lpstr>Slide 16</vt:lpstr>
      <vt:lpstr>Result: Primary End Point</vt:lpstr>
      <vt:lpstr>Slide 18</vt:lpstr>
      <vt:lpstr>Slide 19</vt:lpstr>
      <vt:lpstr>Slide 20</vt:lpstr>
      <vt:lpstr>Slide 21</vt:lpstr>
      <vt:lpstr>Discussion</vt:lpstr>
      <vt:lpstr>Slide 23</vt:lpstr>
      <vt:lpstr>Slide 24</vt:lpstr>
      <vt:lpstr>Slide 25</vt:lpstr>
      <vt:lpstr>CONCLUSION</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Ultrafiltration in Decompensated Heart Failure with Cardiorenal Syndrome</dc:title>
  <dc:creator>girish singhania</dc:creator>
  <cp:lastModifiedBy>girish singhania</cp:lastModifiedBy>
  <cp:revision>6</cp:revision>
  <dcterms:created xsi:type="dcterms:W3CDTF">2006-08-16T00:00:00Z</dcterms:created>
  <dcterms:modified xsi:type="dcterms:W3CDTF">2013-11-21T02:10:51Z</dcterms:modified>
</cp:coreProperties>
</file>